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16" r:id="rId2"/>
    <p:sldId id="395" r:id="rId3"/>
    <p:sldId id="415"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852" autoAdjust="0"/>
    <p:restoredTop sz="94737" autoAdjust="0"/>
  </p:normalViewPr>
  <p:slideViewPr>
    <p:cSldViewPr snapToGrid="0">
      <p:cViewPr>
        <p:scale>
          <a:sx n="40" d="100"/>
          <a:sy n="40" d="100"/>
        </p:scale>
        <p:origin x="-300" y="-126"/>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C45AF-4536-42BD-A8E7-05059A83443F}" type="datetimeFigureOut">
              <a:rPr lang="en-CA" smtClean="0"/>
              <a:pPr/>
              <a:t>18/12/2015</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05B7-6637-4EFD-870B-6EAC2C82DA65}" type="slidenum">
              <a:rPr lang="en-CA" smtClean="0"/>
              <a:pPr/>
              <a:t>‹#›</a:t>
            </a:fld>
            <a:endParaRPr lang="en-CA"/>
          </a:p>
        </p:txBody>
      </p:sp>
    </p:spTree>
    <p:extLst>
      <p:ext uri="{BB962C8B-B14F-4D97-AF65-F5344CB8AC3E}">
        <p14:creationId xmlns:p14="http://schemas.microsoft.com/office/powerpoint/2010/main" xmlns="" val="48133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AD66327-4D48-4A6D-B7ED-C5C6FB9179C2}" type="slidenum">
              <a:rPr lang="en-US"/>
              <a:pPr/>
              <a:t>1</a:t>
            </a:fld>
            <a:endParaRPr lang="en-US" dirty="0"/>
          </a:p>
        </p:txBody>
      </p:sp>
      <p:sp>
        <p:nvSpPr>
          <p:cNvPr id="81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D4D78AA-6A05-407A-9EFF-8C0EB2C89522}" type="slidenum">
              <a:rPr lang="en-US" sz="1200"/>
              <a:pPr algn="r"/>
              <a:t>1</a:t>
            </a:fld>
            <a:endParaRPr 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p:txBody>
          <a:bodyPr/>
          <a:lstStyle/>
          <a:p>
            <a:pPr>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337783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46222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290020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7380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121941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400172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266619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263579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216879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65483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341247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607C6-CF80-4C99-8237-D42EC05F4A10}" type="datetimeFigureOut">
              <a:rPr lang="en-AU" smtClean="0"/>
              <a:pPr/>
              <a:t>18/12/2015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4A3FFE-80CF-47F8-A4BE-EEB119A4E78A}" type="slidenum">
              <a:rPr lang="en-AU" smtClean="0"/>
              <a:pPr/>
              <a:t>‹#›</a:t>
            </a:fld>
            <a:endParaRPr lang="en-AU"/>
          </a:p>
        </p:txBody>
      </p:sp>
    </p:spTree>
    <p:extLst>
      <p:ext uri="{BB962C8B-B14F-4D97-AF65-F5344CB8AC3E}">
        <p14:creationId xmlns:p14="http://schemas.microsoft.com/office/powerpoint/2010/main" xmlns="" val="321834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607C6-CF80-4C99-8237-D42EC05F4A10}" type="datetimeFigureOut">
              <a:rPr lang="en-AU" smtClean="0"/>
              <a:pPr/>
              <a:t>18/12/2015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A3FFE-80CF-47F8-A4BE-EEB119A4E78A}" type="slidenum">
              <a:rPr lang="en-AU" smtClean="0"/>
              <a:pPr/>
              <a:t>‹#›</a:t>
            </a:fld>
            <a:endParaRPr lang="en-AU"/>
          </a:p>
        </p:txBody>
      </p:sp>
      <p:pic>
        <p:nvPicPr>
          <p:cNvPr id="7" name="Picture 6"/>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xmlns="" val="8958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3" name="Text Box 3"/>
          <p:cNvSpPr txBox="1">
            <a:spLocks noChangeArrowheads="1"/>
          </p:cNvSpPr>
          <p:nvPr/>
        </p:nvSpPr>
        <p:spPr bwMode="auto">
          <a:xfrm>
            <a:off x="163773" y="777616"/>
            <a:ext cx="11832609" cy="5016758"/>
          </a:xfrm>
          <a:prstGeom prst="rect">
            <a:avLst/>
          </a:prstGeom>
          <a:noFill/>
          <a:ln w="9525">
            <a:noFill/>
            <a:miter lim="800000"/>
            <a:headEnd/>
            <a:tailEnd/>
          </a:ln>
        </p:spPr>
        <p:txBody>
          <a:bodyPr wrap="square">
            <a:spAutoFit/>
          </a:bodyPr>
          <a:lstStyle/>
          <a:p>
            <a:pPr algn="ctr"/>
            <a:r>
              <a:rPr lang="en-US" sz="6400" b="1" dirty="0" smtClean="0"/>
              <a:t>Coaching &amp; Co-Branding </a:t>
            </a:r>
            <a:br>
              <a:rPr lang="en-US" sz="6400" b="1" dirty="0" smtClean="0"/>
            </a:br>
            <a:r>
              <a:rPr lang="en-US" sz="6400" b="1" dirty="0" smtClean="0"/>
              <a:t>[Module 4]</a:t>
            </a:r>
          </a:p>
          <a:p>
            <a:pPr algn="ctr"/>
            <a:r>
              <a:rPr lang="en-US" sz="4800" dirty="0" smtClean="0">
                <a:latin typeface="Georgia" panose="02040502050405020303" pitchFamily="18" charset="0"/>
              </a:rPr>
              <a:t>How to Create a </a:t>
            </a:r>
            <a:r>
              <a:rPr lang="en-US" sz="4800" i="1" u="sng" dirty="0" smtClean="0">
                <a:latin typeface="Georgia" panose="02040502050405020303" pitchFamily="18" charset="0"/>
              </a:rPr>
              <a:t>Private White Label </a:t>
            </a:r>
            <a:r>
              <a:rPr lang="en-US" sz="4800" dirty="0" smtClean="0">
                <a:latin typeface="Georgia" panose="02040502050405020303" pitchFamily="18" charset="0"/>
              </a:rPr>
              <a:t>Coaching Program to Make it Easier to Sell </a:t>
            </a:r>
            <a:r>
              <a:rPr lang="en-US" sz="4800" dirty="0">
                <a:latin typeface="Georgia" panose="02040502050405020303" pitchFamily="18" charset="0"/>
              </a:rPr>
              <a:t>Your High End </a:t>
            </a:r>
            <a:r>
              <a:rPr lang="en-US" sz="4800" dirty="0" smtClean="0">
                <a:latin typeface="Georgia" panose="02040502050405020303" pitchFamily="18" charset="0"/>
              </a:rPr>
              <a:t>Programs</a:t>
            </a:r>
            <a:r>
              <a:rPr lang="en-US" dirty="0" smtClean="0">
                <a:latin typeface="Georgia" panose="02040502050405020303" pitchFamily="18" charset="0"/>
              </a:rPr>
              <a:t> </a:t>
            </a:r>
            <a:r>
              <a:rPr lang="en-US" sz="4800" dirty="0" smtClean="0">
                <a:latin typeface="Georgia" panose="02040502050405020303" pitchFamily="18" charset="0"/>
              </a:rPr>
              <a:t>And Open up Hundreds of New Markets for Your IP</a:t>
            </a:r>
            <a:endParaRPr lang="en-US" sz="4800" dirty="0">
              <a:latin typeface="Georgia" panose="02040502050405020303" pitchFamily="18" charset="0"/>
            </a:endParaRPr>
          </a:p>
        </p:txBody>
      </p:sp>
    </p:spTree>
    <p:extLst>
      <p:ext uri="{BB962C8B-B14F-4D97-AF65-F5344CB8AC3E}">
        <p14:creationId xmlns:p14="http://schemas.microsoft.com/office/powerpoint/2010/main" xmlns="" val="3874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40323"/>
                                        </p:tgtEl>
                                        <p:attrNameLst>
                                          <p:attrName>style.visibility</p:attrName>
                                        </p:attrNameLst>
                                      </p:cBhvr>
                                      <p:to>
                                        <p:strVal val="visible"/>
                                      </p:to>
                                    </p:set>
                                    <p:anim calcmode="lin" valueType="num">
                                      <p:cBhvr additive="base">
                                        <p:cTn id="7" dur="3000" fill="hold"/>
                                        <p:tgtEl>
                                          <p:spTgt spid="440323"/>
                                        </p:tgtEl>
                                        <p:attrNameLst>
                                          <p:attrName>ppt_x</p:attrName>
                                        </p:attrNameLst>
                                      </p:cBhvr>
                                      <p:tavLst>
                                        <p:tav tm="0">
                                          <p:val>
                                            <p:strVal val="0-#ppt_w/2"/>
                                          </p:val>
                                        </p:tav>
                                        <p:tav tm="100000">
                                          <p:val>
                                            <p:strVal val="#ppt_x"/>
                                          </p:val>
                                        </p:tav>
                                      </p:tavLst>
                                    </p:anim>
                                    <p:anim calcmode="lin" valueType="num">
                                      <p:cBhvr additive="base">
                                        <p:cTn id="8" dur="3000" fill="hold"/>
                                        <p:tgtEl>
                                          <p:spTgt spid="4403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Reflection is the key to the need for new learning. Reflection is a skill that can be learned. There are best practices for reflection becoming a part of your life. </a:t>
            </a:r>
            <a:endParaRPr lang="en-CA" sz="3200" dirty="0" smtClean="0">
              <a:latin typeface="Cambria" panose="02040503050406030204" pitchFamily="18" charset="0"/>
            </a:endParaRPr>
          </a:p>
          <a:p>
            <a:r>
              <a:rPr lang="en-CA" sz="3200" dirty="0">
                <a:latin typeface="Cambria" panose="02040503050406030204" pitchFamily="18" charset="0"/>
              </a:rPr>
              <a:t>The question is always WHY</a:t>
            </a:r>
            <a:r>
              <a:rPr lang="en-CA" sz="3200" dirty="0" smtClean="0">
                <a:latin typeface="Cambria" panose="02040503050406030204" pitchFamily="18" charset="0"/>
              </a:rPr>
              <a:t>.</a:t>
            </a:r>
          </a:p>
          <a:p>
            <a:r>
              <a:rPr lang="en-CA" sz="3200" dirty="0">
                <a:latin typeface="Cambria" panose="02040503050406030204" pitchFamily="18" charset="0"/>
              </a:rPr>
              <a:t>Teaching and learning is always a two way </a:t>
            </a:r>
            <a:r>
              <a:rPr lang="en-CA" sz="3200" dirty="0" smtClean="0">
                <a:latin typeface="Cambria" panose="02040503050406030204" pitchFamily="18" charset="0"/>
              </a:rPr>
              <a:t>street.</a:t>
            </a:r>
          </a:p>
          <a:p>
            <a:r>
              <a:rPr lang="en-CA" sz="3200" dirty="0">
                <a:latin typeface="Cambria" panose="02040503050406030204" pitchFamily="18" charset="0"/>
              </a:rPr>
              <a:t>You "sell" the idea that clients are capable of solving most of their problems with the expertise and experience they or their employees already possess</a:t>
            </a:r>
            <a:r>
              <a:rPr lang="en-CA" sz="3200" dirty="0" smtClean="0">
                <a:latin typeface="Cambria" panose="02040503050406030204" pitchFamily="18" charset="0"/>
              </a:rPr>
              <a:t>.</a:t>
            </a:r>
          </a:p>
          <a:p>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274985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You can hire "skills" and "Knowledge" but successful entrepreneurs must bring the right attitudes to the situation. This is leadership. Leadership is about attitudes. </a:t>
            </a:r>
            <a:endParaRPr lang="en-CA" sz="3200" dirty="0" smtClean="0">
              <a:latin typeface="Cambria" panose="02040503050406030204" pitchFamily="18" charset="0"/>
            </a:endParaRPr>
          </a:p>
          <a:p>
            <a:r>
              <a:rPr lang="en-CA" sz="3200" dirty="0">
                <a:latin typeface="Cambria" panose="02040503050406030204" pitchFamily="18" charset="0"/>
              </a:rPr>
              <a:t>See yourself as a leader and emphasize the leadership component of a successful business </a:t>
            </a:r>
            <a:r>
              <a:rPr lang="en-CA" sz="3200" dirty="0" smtClean="0">
                <a:latin typeface="Cambria" panose="02040503050406030204" pitchFamily="18" charset="0"/>
              </a:rPr>
              <a:t>person.</a:t>
            </a:r>
          </a:p>
          <a:p>
            <a:r>
              <a:rPr lang="en-CA" sz="3200" dirty="0">
                <a:latin typeface="Cambria" panose="02040503050406030204" pitchFamily="18" charset="0"/>
              </a:rPr>
              <a:t>Systems add value to anything. You can sell systems (businesses). Ultimately that's what a business is – a system that solves problems</a:t>
            </a:r>
            <a:r>
              <a:rPr lang="en-CA" sz="3200" dirty="0" smtClean="0">
                <a:latin typeface="Cambria" panose="02040503050406030204" pitchFamily="18" charset="0"/>
              </a:rPr>
              <a:t>.</a:t>
            </a:r>
          </a:p>
          <a:p>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22927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Reflection leads to identifying Problems which leads to Questions that must be answered using Open Ended Statements that generate Choices for Action followed by Reflection on the consequences of the actions and around and around we go on a merry go round of Continuous Improvement (Kaizen). </a:t>
            </a:r>
            <a:r>
              <a:rPr lang="en-CA" sz="3200" dirty="0" smtClean="0">
                <a:latin typeface="Cambria" panose="02040503050406030204" pitchFamily="18" charset="0"/>
              </a:rPr>
              <a:t>NOTE: </a:t>
            </a:r>
            <a:r>
              <a:rPr lang="en-CA" sz="3200" dirty="0">
                <a:latin typeface="Cambria" panose="02040503050406030204" pitchFamily="18" charset="0"/>
              </a:rPr>
              <a:t>T</a:t>
            </a:r>
            <a:r>
              <a:rPr lang="en-CA" sz="3200" dirty="0" smtClean="0">
                <a:latin typeface="Cambria" panose="02040503050406030204" pitchFamily="18" charset="0"/>
              </a:rPr>
              <a:t>his </a:t>
            </a:r>
            <a:r>
              <a:rPr lang="en-CA" sz="3200" dirty="0">
                <a:latin typeface="Cambria" panose="02040503050406030204" pitchFamily="18" charset="0"/>
              </a:rPr>
              <a:t>may become a working method of continuous assessment for self-assessment and external if done in a group. Just an idea. </a:t>
            </a:r>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2731408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Certification is creating rules. Co-Branding is dealing with the rules</a:t>
            </a:r>
            <a:r>
              <a:rPr lang="en-CA" sz="3200" dirty="0" smtClean="0">
                <a:latin typeface="Cambria" panose="02040503050406030204" pitchFamily="18" charset="0"/>
              </a:rPr>
              <a:t>.</a:t>
            </a:r>
          </a:p>
          <a:p>
            <a:r>
              <a:rPr lang="en-CA" sz="3200" dirty="0">
                <a:latin typeface="Cambria" panose="02040503050406030204" pitchFamily="18" charset="0"/>
              </a:rPr>
              <a:t>Rules are static only as long as they work. Then rules become dynamic</a:t>
            </a:r>
            <a:r>
              <a:rPr lang="en-CA" sz="3200" dirty="0" smtClean="0">
                <a:latin typeface="Cambria" panose="02040503050406030204" pitchFamily="18" charset="0"/>
              </a:rPr>
              <a:t>.</a:t>
            </a:r>
          </a:p>
          <a:p>
            <a:r>
              <a:rPr lang="en-CA" sz="3200" dirty="0">
                <a:latin typeface="Cambria" panose="02040503050406030204" pitchFamily="18" charset="0"/>
              </a:rPr>
              <a:t>The best sources of solutions to problems are often the people working most closely with the problem. See employees (including owners, CEO, sales people, customers, business partners...) as providing solutions individually or collectively (groups). </a:t>
            </a:r>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24844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smtClean="0">
                <a:latin typeface="Cambria" panose="02040503050406030204" pitchFamily="18" charset="0"/>
              </a:rPr>
              <a:t>All input is good. Reflection and analysis in the choices, responsibility, consequences approach allows good choices to be made</a:t>
            </a:r>
          </a:p>
          <a:p>
            <a:r>
              <a:rPr lang="en-CA" sz="3200" dirty="0" smtClean="0">
                <a:latin typeface="Cambria" panose="02040503050406030204" pitchFamily="18" charset="0"/>
              </a:rPr>
              <a:t>Everyone loves to be "coached". Coaching is teaching. It facilitates learning with the student's involvement.</a:t>
            </a:r>
          </a:p>
          <a:p>
            <a:r>
              <a:rPr lang="en-CA" sz="3200" dirty="0" smtClean="0">
                <a:latin typeface="Cambria" panose="02040503050406030204" pitchFamily="18" charset="0"/>
              </a:rPr>
              <a:t>Start where the person (student, client, business owner, trainer, problem solver, certifier...) IS right now and MOVE THEM TO/THROUGH ACTION. </a:t>
            </a:r>
            <a:endParaRPr lang="en-CA" dirty="0">
              <a:latin typeface="Cambria" panose="02040503050406030204" pitchFamily="18" charset="0"/>
            </a:endParaRPr>
          </a:p>
        </p:txBody>
      </p:sp>
    </p:spTree>
    <p:extLst>
      <p:ext uri="{BB962C8B-B14F-4D97-AF65-F5344CB8AC3E}">
        <p14:creationId xmlns:p14="http://schemas.microsoft.com/office/powerpoint/2010/main" xmlns="" val="197135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12192000" cy="1143000"/>
          </a:xfrm>
        </p:spPr>
        <p:txBody>
          <a:bodyPr>
            <a:normAutofit fontScale="90000"/>
          </a:bodyPr>
          <a:lstStyle/>
          <a:p>
            <a:pPr algn="ctr"/>
            <a:r>
              <a:rPr lang="en-CA" sz="5400" b="1" dirty="0">
                <a:latin typeface="Cambria" panose="02040503050406030204" pitchFamily="18" charset="0"/>
              </a:rPr>
              <a:t>7 </a:t>
            </a:r>
            <a:r>
              <a:rPr lang="en-CA" sz="5400" b="1" dirty="0" smtClean="0">
                <a:latin typeface="Cambria" panose="02040503050406030204" pitchFamily="18" charset="0"/>
              </a:rPr>
              <a:t>Positioning </a:t>
            </a:r>
            <a:r>
              <a:rPr lang="en-CA" sz="5400" b="1" dirty="0">
                <a:latin typeface="Cambria" panose="02040503050406030204" pitchFamily="18" charset="0"/>
              </a:rPr>
              <a:t>Questions </a:t>
            </a:r>
            <a:r>
              <a:rPr lang="en-CA" sz="5400" b="1" dirty="0" smtClean="0">
                <a:latin typeface="Cambria" panose="02040503050406030204" pitchFamily="18" charset="0"/>
              </a:rPr>
              <a:t>to Maximize </a:t>
            </a:r>
            <a:br>
              <a:rPr lang="en-CA" sz="5400" b="1" dirty="0" smtClean="0">
                <a:latin typeface="Cambria" panose="02040503050406030204" pitchFamily="18" charset="0"/>
              </a:rPr>
            </a:br>
            <a:r>
              <a:rPr lang="en-CA" sz="5400" b="1" dirty="0" smtClean="0">
                <a:latin typeface="Cambria" panose="02040503050406030204" pitchFamily="18" charset="0"/>
              </a:rPr>
              <a:t>Your Influence</a:t>
            </a:r>
            <a:endParaRPr lang="en-CA" sz="5400" b="1" dirty="0">
              <a:latin typeface="Cambria" panose="02040503050406030204" pitchFamily="18" charset="0"/>
            </a:endParaRPr>
          </a:p>
        </p:txBody>
      </p:sp>
      <p:sp>
        <p:nvSpPr>
          <p:cNvPr id="3" name="Content Placeholder 2"/>
          <p:cNvSpPr>
            <a:spLocks noGrp="1"/>
          </p:cNvSpPr>
          <p:nvPr>
            <p:ph idx="1"/>
          </p:nvPr>
        </p:nvSpPr>
        <p:spPr>
          <a:xfrm>
            <a:off x="911424" y="1700808"/>
            <a:ext cx="10363200" cy="4114800"/>
          </a:xfrm>
        </p:spPr>
        <p:txBody>
          <a:bodyPr/>
          <a:lstStyle/>
          <a:p>
            <a:pPr indent="0">
              <a:buNone/>
            </a:pPr>
            <a:r>
              <a:rPr lang="en-CA" sz="2700" dirty="0">
                <a:latin typeface="Cambria" panose="02040503050406030204" pitchFamily="18" charset="0"/>
              </a:rPr>
              <a:t>1. (WHY) What gives you the right to proclaim yourself as an expert in __________?</a:t>
            </a:r>
          </a:p>
          <a:p>
            <a:pPr indent="0">
              <a:buNone/>
            </a:pPr>
            <a:r>
              <a:rPr lang="en-CA" sz="2700" dirty="0">
                <a:latin typeface="Cambria" panose="02040503050406030204" pitchFamily="18" charset="0"/>
              </a:rPr>
              <a:t>2. (WHAT) What is __________?</a:t>
            </a:r>
          </a:p>
          <a:p>
            <a:pPr indent="0">
              <a:buNone/>
            </a:pPr>
            <a:r>
              <a:rPr lang="en-CA" sz="2700" dirty="0">
                <a:latin typeface="Cambria" panose="02040503050406030204" pitchFamily="18" charset="0"/>
              </a:rPr>
              <a:t>3. (WHY) Why is this relevant?</a:t>
            </a:r>
          </a:p>
          <a:p>
            <a:pPr marL="612321" indent="-612321">
              <a:buAutoNum type="arabicPeriod"/>
            </a:pPr>
            <a:endParaRPr lang="en-CA" dirty="0"/>
          </a:p>
        </p:txBody>
      </p:sp>
    </p:spTree>
    <p:extLst>
      <p:ext uri="{BB962C8B-B14F-4D97-AF65-F5344CB8AC3E}">
        <p14:creationId xmlns:p14="http://schemas.microsoft.com/office/powerpoint/2010/main" xmlns="" val="9911066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12192000" cy="1143000"/>
          </a:xfrm>
        </p:spPr>
        <p:txBody>
          <a:bodyPr>
            <a:normAutofit fontScale="90000"/>
          </a:bodyPr>
          <a:lstStyle/>
          <a:p>
            <a:pPr algn="ctr"/>
            <a:r>
              <a:rPr lang="en-CA" sz="5400" b="1" dirty="0">
                <a:latin typeface="Cambria" panose="02040503050406030204" pitchFamily="18" charset="0"/>
              </a:rPr>
              <a:t>7 Positioning Questions to Maximize </a:t>
            </a:r>
            <a:br>
              <a:rPr lang="en-CA" sz="5400" b="1" dirty="0">
                <a:latin typeface="Cambria" panose="02040503050406030204" pitchFamily="18" charset="0"/>
              </a:rPr>
            </a:br>
            <a:r>
              <a:rPr lang="en-CA" sz="5400" b="1" dirty="0">
                <a:latin typeface="Cambria" panose="02040503050406030204" pitchFamily="18" charset="0"/>
              </a:rPr>
              <a:t>Your Influence</a:t>
            </a:r>
          </a:p>
        </p:txBody>
      </p:sp>
      <p:sp>
        <p:nvSpPr>
          <p:cNvPr id="3" name="Content Placeholder 2"/>
          <p:cNvSpPr>
            <a:spLocks noGrp="1"/>
          </p:cNvSpPr>
          <p:nvPr>
            <p:ph idx="1"/>
          </p:nvPr>
        </p:nvSpPr>
        <p:spPr>
          <a:xfrm>
            <a:off x="911424" y="1916832"/>
            <a:ext cx="10363200" cy="4114800"/>
          </a:xfrm>
        </p:spPr>
        <p:txBody>
          <a:bodyPr/>
          <a:lstStyle/>
          <a:p>
            <a:pPr indent="0">
              <a:buNone/>
            </a:pPr>
            <a:r>
              <a:rPr lang="en-CA" dirty="0" smtClean="0"/>
              <a:t>4. (HOW) How to __________ in ‘x’ easy steps?</a:t>
            </a:r>
          </a:p>
          <a:p>
            <a:pPr indent="0">
              <a:buNone/>
            </a:pPr>
            <a:r>
              <a:rPr lang="en-CA" dirty="0" smtClean="0"/>
              <a:t>NOTE: You can include a bonus step.</a:t>
            </a:r>
          </a:p>
          <a:p>
            <a:pPr indent="0">
              <a:buNone/>
            </a:pPr>
            <a:r>
              <a:rPr lang="en-CA" dirty="0" smtClean="0"/>
              <a:t>5. What if someone started with __________ what would their business and life look like in 30 days? 90 days? 1 year? 3 years? </a:t>
            </a:r>
          </a:p>
          <a:p>
            <a:pPr marL="612321" indent="-612321">
              <a:buAutoNum type="arabicPeriod"/>
            </a:pPr>
            <a:endParaRPr lang="en-CA" dirty="0"/>
          </a:p>
        </p:txBody>
      </p:sp>
    </p:spTree>
    <p:extLst>
      <p:ext uri="{BB962C8B-B14F-4D97-AF65-F5344CB8AC3E}">
        <p14:creationId xmlns:p14="http://schemas.microsoft.com/office/powerpoint/2010/main" xmlns="" val="38203279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381000"/>
            <a:ext cx="11944350" cy="1143000"/>
          </a:xfrm>
        </p:spPr>
        <p:txBody>
          <a:bodyPr>
            <a:normAutofit fontScale="90000"/>
          </a:bodyPr>
          <a:lstStyle/>
          <a:p>
            <a:pPr algn="ctr"/>
            <a:r>
              <a:rPr lang="en-CA" sz="5400" b="1" dirty="0">
                <a:latin typeface="Cambria" panose="02040503050406030204" pitchFamily="18" charset="0"/>
              </a:rPr>
              <a:t>7 Positioning Questions to Maximize </a:t>
            </a:r>
            <a:br>
              <a:rPr lang="en-CA" sz="5400" b="1" dirty="0">
                <a:latin typeface="Cambria" panose="02040503050406030204" pitchFamily="18" charset="0"/>
              </a:rPr>
            </a:br>
            <a:r>
              <a:rPr lang="en-CA" sz="5400" b="1" dirty="0">
                <a:latin typeface="Cambria" panose="02040503050406030204" pitchFamily="18" charset="0"/>
              </a:rPr>
              <a:t>Your Influence</a:t>
            </a:r>
          </a:p>
        </p:txBody>
      </p:sp>
      <p:sp>
        <p:nvSpPr>
          <p:cNvPr id="3" name="Content Placeholder 2"/>
          <p:cNvSpPr>
            <a:spLocks noGrp="1"/>
          </p:cNvSpPr>
          <p:nvPr>
            <p:ph idx="1"/>
          </p:nvPr>
        </p:nvSpPr>
        <p:spPr>
          <a:xfrm>
            <a:off x="911424" y="1916832"/>
            <a:ext cx="10363200" cy="4114800"/>
          </a:xfrm>
        </p:spPr>
        <p:txBody>
          <a:bodyPr/>
          <a:lstStyle/>
          <a:p>
            <a:pPr indent="0">
              <a:buNone/>
            </a:pPr>
            <a:r>
              <a:rPr lang="en-CA" dirty="0" smtClean="0"/>
              <a:t>6a. What are the </a:t>
            </a:r>
            <a:r>
              <a:rPr lang="en-CA" u="sng" dirty="0" smtClean="0"/>
              <a:t>specific</a:t>
            </a:r>
            <a:r>
              <a:rPr lang="en-CA" dirty="0" smtClean="0"/>
              <a:t> roadblocks that typically prevent your students from getting started. (State top three.)</a:t>
            </a:r>
          </a:p>
          <a:p>
            <a:pPr indent="0">
              <a:buNone/>
            </a:pPr>
            <a:r>
              <a:rPr lang="en-CA" dirty="0" smtClean="0"/>
              <a:t>6b. What are three specific strategies that will assist your students to overcome these roadblocks. (Use Case Studies as an example.)</a:t>
            </a:r>
          </a:p>
          <a:p>
            <a:pPr indent="0">
              <a:buNone/>
            </a:pPr>
            <a:r>
              <a:rPr lang="en-CA" dirty="0"/>
              <a:t>7. What’s the first physical action step you want a listener to take to get started with _______________.</a:t>
            </a:r>
          </a:p>
          <a:p>
            <a:pPr marL="612321" indent="-612321">
              <a:buAutoNum type="arabicPeriod"/>
            </a:pPr>
            <a:endParaRPr lang="en-CA" dirty="0"/>
          </a:p>
        </p:txBody>
      </p:sp>
    </p:spTree>
    <p:extLst>
      <p:ext uri="{BB962C8B-B14F-4D97-AF65-F5344CB8AC3E}">
        <p14:creationId xmlns:p14="http://schemas.microsoft.com/office/powerpoint/2010/main" xmlns="" val="17852347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4294967295"/>
          </p:nvPr>
        </p:nvSpPr>
        <p:spPr>
          <a:xfrm>
            <a:off x="617837" y="1719263"/>
            <a:ext cx="11119237" cy="4411662"/>
          </a:xfrm>
        </p:spPr>
        <p:txBody>
          <a:bodyPr>
            <a:normAutofit lnSpcReduction="10000"/>
          </a:bodyPr>
          <a:lstStyle/>
          <a:p>
            <a:pPr>
              <a:lnSpc>
                <a:spcPct val="80000"/>
              </a:lnSpc>
              <a:buFont typeface="Wingdings" pitchFamily="2" charset="2"/>
              <a:buNone/>
            </a:pPr>
            <a:endParaRPr lang="en-US" sz="1800" b="1" dirty="0"/>
          </a:p>
          <a:p>
            <a:pPr>
              <a:lnSpc>
                <a:spcPct val="80000"/>
              </a:lnSpc>
              <a:buFont typeface="Wingdings" panose="05000000000000000000" pitchFamily="2" charset="2"/>
              <a:buChar char="§"/>
            </a:pPr>
            <a:r>
              <a:rPr lang="en-US" sz="3200" dirty="0" smtClean="0"/>
              <a:t>Quick Review of the Legal Framework for maximizing your company’s IP.</a:t>
            </a:r>
          </a:p>
          <a:p>
            <a:pPr>
              <a:lnSpc>
                <a:spcPct val="80000"/>
              </a:lnSpc>
              <a:buFont typeface="Wingdings" panose="05000000000000000000" pitchFamily="2" charset="2"/>
              <a:buChar char="§"/>
            </a:pPr>
            <a:r>
              <a:rPr lang="en-US" sz="3200" dirty="0" smtClean="0"/>
              <a:t>Pre-Certification Teaching &amp; Accelerated Learning Concepts</a:t>
            </a:r>
          </a:p>
          <a:p>
            <a:pPr>
              <a:lnSpc>
                <a:spcPct val="80000"/>
              </a:lnSpc>
              <a:buFont typeface="Wingdings" panose="05000000000000000000" pitchFamily="2" charset="2"/>
              <a:buChar char="§"/>
            </a:pPr>
            <a:r>
              <a:rPr lang="en-US" sz="3200" dirty="0" smtClean="0"/>
              <a:t>36 principles of accelerated learning to  incorporate in your training</a:t>
            </a:r>
          </a:p>
          <a:p>
            <a:pPr>
              <a:lnSpc>
                <a:spcPct val="80000"/>
              </a:lnSpc>
              <a:buFont typeface="Wingdings" panose="05000000000000000000" pitchFamily="2" charset="2"/>
              <a:buChar char="§"/>
            </a:pPr>
            <a:r>
              <a:rPr lang="en-US" sz="3200" dirty="0" smtClean="0"/>
              <a:t>Use accelerated learning in your interviews (7 Positioning Questions to Maximize Your Influence)</a:t>
            </a:r>
          </a:p>
          <a:p>
            <a:pPr>
              <a:lnSpc>
                <a:spcPct val="80000"/>
              </a:lnSpc>
              <a:buFont typeface="Wingdings" panose="05000000000000000000" pitchFamily="2" charset="2"/>
              <a:buChar char="§"/>
            </a:pPr>
            <a:r>
              <a:rPr lang="en-US" sz="3200" dirty="0" smtClean="0"/>
              <a:t>An Introduction into Business Process Design to incorporate in your training and certification</a:t>
            </a:r>
          </a:p>
          <a:p>
            <a:pPr>
              <a:lnSpc>
                <a:spcPct val="80000"/>
              </a:lnSpc>
              <a:buFont typeface="Wingdings" pitchFamily="2" charset="2"/>
              <a:buNone/>
            </a:pPr>
            <a:endParaRPr lang="en-US" sz="3200" dirty="0"/>
          </a:p>
        </p:txBody>
      </p:sp>
      <p:sp>
        <p:nvSpPr>
          <p:cNvPr id="5" name="Rectangle 2"/>
          <p:cNvSpPr>
            <a:spLocks noGrp="1" noChangeArrowheads="1"/>
          </p:cNvSpPr>
          <p:nvPr>
            <p:ph type="title"/>
          </p:nvPr>
        </p:nvSpPr>
        <p:spPr>
          <a:xfrm>
            <a:off x="838200" y="365125"/>
            <a:ext cx="11353800" cy="1325563"/>
          </a:xfrm>
        </p:spPr>
        <p:txBody>
          <a:bodyPr/>
          <a:lstStyle/>
          <a:p>
            <a:pPr algn="ctr"/>
            <a:r>
              <a:rPr lang="en-US" b="1" dirty="0" smtClean="0">
                <a:latin typeface="Georgia" panose="02040502050405020303" pitchFamily="18" charset="0"/>
              </a:rPr>
              <a:t>What are we Covering in Module 4?</a:t>
            </a:r>
            <a:endParaRPr lang="en-US" b="1" dirty="0">
              <a:latin typeface="Georgia" panose="02040502050405020303" pitchFamily="18" charset="0"/>
            </a:endParaRPr>
          </a:p>
        </p:txBody>
      </p:sp>
    </p:spTree>
    <p:extLst>
      <p:ext uri="{BB962C8B-B14F-4D97-AF65-F5344CB8AC3E}">
        <p14:creationId xmlns:p14="http://schemas.microsoft.com/office/powerpoint/2010/main" xmlns="" val="127598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3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12191999" cy="5830956"/>
          </a:xfrm>
        </p:spPr>
      </p:pic>
    </p:spTree>
    <p:extLst>
      <p:ext uri="{BB962C8B-B14F-4D97-AF65-F5344CB8AC3E}">
        <p14:creationId xmlns:p14="http://schemas.microsoft.com/office/powerpoint/2010/main" xmlns="" val="413545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lstStyle/>
          <a:p>
            <a:r>
              <a:rPr lang="en-CA" sz="3200" dirty="0">
                <a:latin typeface="Cambria" panose="02040503050406030204" pitchFamily="18" charset="0"/>
              </a:rPr>
              <a:t>Selling is </a:t>
            </a:r>
            <a:r>
              <a:rPr lang="en-CA" sz="3200" dirty="0" smtClean="0">
                <a:latin typeface="Cambria" panose="02040503050406030204" pitchFamily="18" charset="0"/>
              </a:rPr>
              <a:t>Teaching.</a:t>
            </a:r>
          </a:p>
          <a:p>
            <a:r>
              <a:rPr lang="en-CA" sz="3200" dirty="0">
                <a:latin typeface="Cambria" panose="02040503050406030204" pitchFamily="18" charset="0"/>
              </a:rPr>
              <a:t>Good teaching is recognizing the </a:t>
            </a:r>
            <a:r>
              <a:rPr lang="en-CA" sz="3200" dirty="0" smtClean="0">
                <a:latin typeface="Cambria" panose="02040503050406030204" pitchFamily="18" charset="0"/>
              </a:rPr>
              <a:t>problem.</a:t>
            </a:r>
          </a:p>
          <a:p>
            <a:r>
              <a:rPr lang="en-CA" sz="3200" dirty="0">
                <a:latin typeface="Cambria" panose="02040503050406030204" pitchFamily="18" charset="0"/>
              </a:rPr>
              <a:t>Focus </a:t>
            </a:r>
            <a:r>
              <a:rPr lang="en-CA" sz="3200" dirty="0" smtClean="0">
                <a:latin typeface="Cambria" panose="02040503050406030204" pitchFamily="18" charset="0"/>
              </a:rPr>
              <a:t>is </a:t>
            </a:r>
            <a:r>
              <a:rPr lang="en-CA" sz="3200" dirty="0">
                <a:latin typeface="Cambria" panose="02040503050406030204" pitchFamily="18" charset="0"/>
              </a:rPr>
              <a:t>on the 'discovery' of the </a:t>
            </a:r>
            <a:r>
              <a:rPr lang="en-CA" sz="3200" dirty="0" smtClean="0">
                <a:latin typeface="Cambria" panose="02040503050406030204" pitchFamily="18" charset="0"/>
              </a:rPr>
              <a:t>problem.</a:t>
            </a:r>
          </a:p>
          <a:p>
            <a:r>
              <a:rPr lang="en-CA" sz="3200" dirty="0">
                <a:latin typeface="Cambria" panose="02040503050406030204" pitchFamily="18" charset="0"/>
              </a:rPr>
              <a:t>Multiple solutions are </a:t>
            </a:r>
            <a:r>
              <a:rPr lang="en-CA" sz="3200" dirty="0" smtClean="0">
                <a:latin typeface="Cambria" panose="02040503050406030204" pitchFamily="18" charset="0"/>
              </a:rPr>
              <a:t>possible. Teach in a way to anchor the name of </a:t>
            </a:r>
            <a:r>
              <a:rPr lang="en-CA" sz="3200" b="1" u="sng" dirty="0" smtClean="0">
                <a:latin typeface="Cambria" panose="02040503050406030204" pitchFamily="18" charset="0"/>
              </a:rPr>
              <a:t>your program</a:t>
            </a:r>
            <a:r>
              <a:rPr lang="en-CA" sz="3200" dirty="0" smtClean="0">
                <a:latin typeface="Cambria" panose="02040503050406030204" pitchFamily="18" charset="0"/>
              </a:rPr>
              <a:t>  and </a:t>
            </a:r>
            <a:r>
              <a:rPr lang="en-CA" sz="3200" b="1" u="sng" dirty="0" smtClean="0">
                <a:latin typeface="Cambria" panose="02040503050406030204" pitchFamily="18" charset="0"/>
              </a:rPr>
              <a:t>your solution</a:t>
            </a:r>
            <a:r>
              <a:rPr lang="en-CA" sz="3200" dirty="0" smtClean="0">
                <a:latin typeface="Cambria" panose="02040503050406030204" pitchFamily="18" charset="0"/>
              </a:rPr>
              <a:t>.</a:t>
            </a:r>
          </a:p>
          <a:p>
            <a:r>
              <a:rPr lang="en-CA" sz="3200" dirty="0">
                <a:latin typeface="Cambria" panose="02040503050406030204" pitchFamily="18" charset="0"/>
              </a:rPr>
              <a:t>Teaching focuses on the learner and his/her problems not on the </a:t>
            </a:r>
            <a:r>
              <a:rPr lang="en-CA" sz="3200" dirty="0" smtClean="0">
                <a:latin typeface="Cambria" panose="02040503050406030204" pitchFamily="18" charset="0"/>
              </a:rPr>
              <a:t>teacher.</a:t>
            </a:r>
          </a:p>
          <a:p>
            <a:r>
              <a:rPr lang="en-CA" sz="3200" dirty="0">
                <a:latin typeface="Cambria" panose="02040503050406030204" pitchFamily="18" charset="0"/>
              </a:rPr>
              <a:t>You can teach Attitudes, Skills and </a:t>
            </a:r>
            <a:r>
              <a:rPr lang="en-CA" sz="3200" dirty="0" smtClean="0">
                <a:latin typeface="Cambria" panose="02040503050406030204" pitchFamily="18" charset="0"/>
              </a:rPr>
              <a:t>Knowledge. (Just ASK™)</a:t>
            </a:r>
          </a:p>
          <a:p>
            <a:endParaRPr lang="en-CA" dirty="0"/>
          </a:p>
        </p:txBody>
      </p:sp>
    </p:spTree>
    <p:extLst>
      <p:ext uri="{BB962C8B-B14F-4D97-AF65-F5344CB8AC3E}">
        <p14:creationId xmlns:p14="http://schemas.microsoft.com/office/powerpoint/2010/main" xmlns="" val="72079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Learning is dynamic not </a:t>
            </a:r>
            <a:r>
              <a:rPr lang="en-CA" sz="3200" dirty="0" smtClean="0">
                <a:latin typeface="Cambria" panose="02040503050406030204" pitchFamily="18" charset="0"/>
              </a:rPr>
              <a:t>static.</a:t>
            </a:r>
          </a:p>
          <a:p>
            <a:r>
              <a:rPr lang="en-CA" sz="3200" dirty="0">
                <a:latin typeface="Cambria" panose="02040503050406030204" pitchFamily="18" charset="0"/>
              </a:rPr>
              <a:t>Kaizen is the philosophy of continuous </a:t>
            </a:r>
            <a:r>
              <a:rPr lang="en-CA" sz="3200" dirty="0" smtClean="0">
                <a:latin typeface="Cambria" panose="02040503050406030204" pitchFamily="18" charset="0"/>
              </a:rPr>
              <a:t>improvement.</a:t>
            </a:r>
            <a:endParaRPr lang="en-CA" sz="3200" dirty="0">
              <a:latin typeface="Cambria" panose="02040503050406030204" pitchFamily="18" charset="0"/>
            </a:endParaRPr>
          </a:p>
          <a:p>
            <a:r>
              <a:rPr lang="en-CA" sz="3200" dirty="0">
                <a:latin typeface="Cambria" panose="02040503050406030204" pitchFamily="18" charset="0"/>
              </a:rPr>
              <a:t>You learn by teaching. You learn by doing</a:t>
            </a:r>
            <a:r>
              <a:rPr lang="en-CA" sz="3200" dirty="0" smtClean="0">
                <a:latin typeface="Cambria" panose="02040503050406030204" pitchFamily="18" charset="0"/>
              </a:rPr>
              <a:t>.</a:t>
            </a:r>
          </a:p>
          <a:p>
            <a:r>
              <a:rPr lang="en-CA" sz="3200" dirty="0">
                <a:latin typeface="Cambria" panose="02040503050406030204" pitchFamily="18" charset="0"/>
              </a:rPr>
              <a:t>Action </a:t>
            </a:r>
            <a:r>
              <a:rPr lang="en-CA" sz="3200" dirty="0" smtClean="0">
                <a:latin typeface="Cambria" panose="02040503050406030204" pitchFamily="18" charset="0"/>
              </a:rPr>
              <a:t>– </a:t>
            </a:r>
            <a:r>
              <a:rPr lang="en-CA" sz="3200" b="1" i="1" dirty="0" smtClean="0">
                <a:latin typeface="Cambria" panose="02040503050406030204" pitchFamily="18" charset="0"/>
              </a:rPr>
              <a:t>take </a:t>
            </a:r>
            <a:r>
              <a:rPr lang="en-CA" sz="3200" b="1" i="1" dirty="0">
                <a:latin typeface="Cambria" panose="02040503050406030204" pitchFamily="18" charset="0"/>
              </a:rPr>
              <a:t>action </a:t>
            </a:r>
            <a:r>
              <a:rPr lang="en-CA" sz="3200" dirty="0">
                <a:latin typeface="Cambria" panose="02040503050406030204" pitchFamily="18" charset="0"/>
              </a:rPr>
              <a:t>– and the next step may not always be </a:t>
            </a:r>
            <a:r>
              <a:rPr lang="en-CA" sz="3200" dirty="0" smtClean="0">
                <a:latin typeface="Cambria" panose="02040503050406030204" pitchFamily="18" charset="0"/>
              </a:rPr>
              <a:t>clear, </a:t>
            </a:r>
            <a:r>
              <a:rPr lang="en-CA" sz="3200" dirty="0">
                <a:latin typeface="Cambria" panose="02040503050406030204" pitchFamily="18" charset="0"/>
              </a:rPr>
              <a:t>but it becomes clearer as you move along. </a:t>
            </a:r>
            <a:endParaRPr lang="en-CA" sz="3200" dirty="0" smtClean="0">
              <a:latin typeface="Cambria" panose="02040503050406030204" pitchFamily="18" charset="0"/>
            </a:endParaRPr>
          </a:p>
          <a:p>
            <a:r>
              <a:rPr lang="en-CA" sz="3200" dirty="0">
                <a:latin typeface="Cambria" panose="02040503050406030204" pitchFamily="18" charset="0"/>
              </a:rPr>
              <a:t>Adopt the mindset of </a:t>
            </a:r>
            <a:r>
              <a:rPr lang="en-CA" sz="3200" i="1" dirty="0" smtClean="0">
                <a:latin typeface="Cambria" panose="02040503050406030204" pitchFamily="18" charset="0"/>
              </a:rPr>
              <a:t>CAN</a:t>
            </a:r>
            <a:r>
              <a:rPr lang="en-CA" sz="3200" dirty="0" smtClean="0">
                <a:latin typeface="Cambria" panose="02040503050406030204" pitchFamily="18" charset="0"/>
              </a:rPr>
              <a:t>… </a:t>
            </a:r>
            <a:r>
              <a:rPr lang="en-CA" sz="3200" dirty="0">
                <a:latin typeface="Cambria" panose="02040503050406030204" pitchFamily="18" charset="0"/>
              </a:rPr>
              <a:t>NOT CAN'T</a:t>
            </a:r>
            <a:r>
              <a:rPr lang="en-CA" sz="3200" dirty="0" smtClean="0">
                <a:latin typeface="Cambria" panose="02040503050406030204" pitchFamily="18" charset="0"/>
              </a:rPr>
              <a:t>.</a:t>
            </a:r>
          </a:p>
          <a:p>
            <a:r>
              <a:rPr lang="en-CA" sz="3200" dirty="0">
                <a:latin typeface="Cambria" panose="02040503050406030204" pitchFamily="18" charset="0"/>
              </a:rPr>
              <a:t>As learning or teaching is taking place the RULES establish themselves. In business the rules are the systems employed.</a:t>
            </a:r>
            <a:endParaRPr lang="en-CA" sz="3200" dirty="0" smtClean="0">
              <a:latin typeface="Cambria" panose="02040503050406030204" pitchFamily="18" charset="0"/>
            </a:endParaRPr>
          </a:p>
          <a:p>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397069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There are always CHOICES. Use the Choices – Responsibility – Consequences philosophy where for every problem situation you can brainstorm for possible choices of actions; choose an action recognizing beforehand the possible Consequences knowing that the Responsibility for the choice and the consequence rests with the individual/group making the choice. The choice of doing nothing is still a choice with responsibilities and consequences. </a:t>
            </a:r>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142425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fontScale="92500"/>
          </a:bodyPr>
          <a:lstStyle/>
          <a:p>
            <a:r>
              <a:rPr lang="en-CA" sz="3200" dirty="0">
                <a:latin typeface="Cambria" panose="02040503050406030204" pitchFamily="18" charset="0"/>
              </a:rPr>
              <a:t>Analysis – get a clear picture of where you are RIGHT NOW! Do this often especially when beginning a renewal</a:t>
            </a:r>
            <a:r>
              <a:rPr lang="en-CA" sz="3200" dirty="0" smtClean="0">
                <a:latin typeface="Cambria" panose="02040503050406030204" pitchFamily="18" charset="0"/>
              </a:rPr>
              <a:t>.</a:t>
            </a:r>
          </a:p>
          <a:p>
            <a:r>
              <a:rPr lang="en-CA" sz="3200" dirty="0">
                <a:latin typeface="Cambria" panose="02040503050406030204" pitchFamily="18" charset="0"/>
              </a:rPr>
              <a:t>Activity idea to help establish the concept of building a system through rules and understanding that all activity can be looked at as a set of rules like a recipe for success. You could use describing the process of hitting a golf ball by writing down the steps (rules, guidelines, component parts...). You could also do this for anything like cooking fried eggs for example including "what makes your fried eggs so special" and differentiating yourself. Apply this skill to business.</a:t>
            </a:r>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11860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8" y="1825625"/>
            <a:ext cx="11065042" cy="4351338"/>
          </a:xfrm>
        </p:spPr>
        <p:txBody>
          <a:bodyPr>
            <a:normAutofit/>
          </a:bodyPr>
          <a:lstStyle/>
          <a:p>
            <a:r>
              <a:rPr lang="en-CA" sz="3200" dirty="0">
                <a:latin typeface="Cambria" panose="02040503050406030204" pitchFamily="18" charset="0"/>
              </a:rPr>
              <a:t>See yourself as a coach not a sales </a:t>
            </a:r>
            <a:r>
              <a:rPr lang="en-CA" sz="3200" dirty="0" smtClean="0">
                <a:latin typeface="Cambria" panose="02040503050406030204" pitchFamily="18" charset="0"/>
              </a:rPr>
              <a:t>person.</a:t>
            </a:r>
          </a:p>
          <a:p>
            <a:r>
              <a:rPr lang="en-CA" sz="3200" dirty="0">
                <a:latin typeface="Cambria" panose="02040503050406030204" pitchFamily="18" charset="0"/>
              </a:rPr>
              <a:t>Teach (and use) the concept of "chunking" to make a large task more manageable and doable</a:t>
            </a:r>
            <a:r>
              <a:rPr lang="en-CA" sz="3200" dirty="0" smtClean="0">
                <a:latin typeface="Cambria" panose="02040503050406030204" pitchFamily="18" charset="0"/>
              </a:rPr>
              <a:t>.</a:t>
            </a:r>
          </a:p>
          <a:p>
            <a:r>
              <a:rPr lang="en-CA" sz="3200" dirty="0">
                <a:latin typeface="Cambria" panose="02040503050406030204" pitchFamily="18" charset="0"/>
              </a:rPr>
              <a:t>To 'teach' others you must exemplify what you are teaching. For example if you are teaching flexibility in changing the system (rules) to others you must be doing it yourself. Otherwise you have no credibility. People will not do as they are told in do as I say not as I do mentality.</a:t>
            </a:r>
            <a:endParaRPr lang="en-CA" sz="3200" dirty="0" smtClean="0">
              <a:latin typeface="Cambria" panose="02040503050406030204" pitchFamily="18" charset="0"/>
            </a:endParaRPr>
          </a:p>
          <a:p>
            <a:endParaRPr lang="en-CA" dirty="0"/>
          </a:p>
        </p:txBody>
      </p:sp>
    </p:spTree>
    <p:extLst>
      <p:ext uri="{BB962C8B-B14F-4D97-AF65-F5344CB8AC3E}">
        <p14:creationId xmlns:p14="http://schemas.microsoft.com/office/powerpoint/2010/main" xmlns="" val="371919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07516" cy="1325563"/>
          </a:xfrm>
        </p:spPr>
        <p:txBody>
          <a:bodyPr>
            <a:noAutofit/>
          </a:bodyPr>
          <a:lstStyle/>
          <a:p>
            <a:r>
              <a:rPr lang="en-CA" sz="4800" b="1" dirty="0" smtClean="0">
                <a:latin typeface="Cambria" panose="02040503050406030204" pitchFamily="18" charset="0"/>
              </a:rPr>
              <a:t>Pre-Certification &amp; Accelerated Learning</a:t>
            </a:r>
            <a:endParaRPr lang="en-CA" sz="4800" b="1" dirty="0">
              <a:latin typeface="Cambria" panose="02040503050406030204" pitchFamily="18" charset="0"/>
            </a:endParaRPr>
          </a:p>
        </p:txBody>
      </p:sp>
      <p:sp>
        <p:nvSpPr>
          <p:cNvPr id="3" name="Content Placeholder 2"/>
          <p:cNvSpPr>
            <a:spLocks noGrp="1"/>
          </p:cNvSpPr>
          <p:nvPr>
            <p:ph idx="1"/>
          </p:nvPr>
        </p:nvSpPr>
        <p:spPr>
          <a:xfrm>
            <a:off x="288757" y="1825625"/>
            <a:ext cx="11622505" cy="4351338"/>
          </a:xfrm>
        </p:spPr>
        <p:txBody>
          <a:bodyPr>
            <a:normAutofit/>
          </a:bodyPr>
          <a:lstStyle/>
          <a:p>
            <a:r>
              <a:rPr lang="en-CA" sz="3200" dirty="0">
                <a:latin typeface="Cambria" panose="02040503050406030204" pitchFamily="18" charset="0"/>
              </a:rPr>
              <a:t>Turn questions into open ended statements then brainstorm solutions, Learning HOW to learn is professional development. Learn to see problem solving as personal/professional development. It's on-the-job professional development. It's your attitude that makes the difference here. </a:t>
            </a:r>
          </a:p>
          <a:p>
            <a:r>
              <a:rPr lang="en-CA" sz="3200" dirty="0">
                <a:latin typeface="Cambria" panose="02040503050406030204" pitchFamily="18" charset="0"/>
              </a:rPr>
              <a:t>C</a:t>
            </a:r>
            <a:r>
              <a:rPr lang="en-CA" sz="3200" dirty="0" smtClean="0">
                <a:latin typeface="Cambria" panose="02040503050406030204" pitchFamily="18" charset="0"/>
              </a:rPr>
              <a:t>hoose </a:t>
            </a:r>
            <a:r>
              <a:rPr lang="en-CA" sz="3200" dirty="0">
                <a:latin typeface="Cambria" panose="02040503050406030204" pitchFamily="18" charset="0"/>
              </a:rPr>
              <a:t>the best solution and do </a:t>
            </a:r>
            <a:r>
              <a:rPr lang="en-CA" sz="3200" dirty="0" smtClean="0">
                <a:latin typeface="Cambria" panose="02040503050406030204" pitchFamily="18" charset="0"/>
              </a:rPr>
              <a:t>something.</a:t>
            </a:r>
          </a:p>
          <a:p>
            <a:r>
              <a:rPr lang="en-CA" sz="3200" dirty="0" smtClean="0">
                <a:latin typeface="Cambria" panose="02040503050406030204" pitchFamily="18" charset="0"/>
              </a:rPr>
              <a:t>True </a:t>
            </a:r>
            <a:r>
              <a:rPr lang="en-CA" sz="3200" dirty="0">
                <a:latin typeface="Cambria" panose="02040503050406030204" pitchFamily="18" charset="0"/>
              </a:rPr>
              <a:t>learning is learning how to do it yourself</a:t>
            </a:r>
            <a:r>
              <a:rPr lang="en-CA" sz="3200" dirty="0" smtClean="0">
                <a:latin typeface="Cambria" panose="02040503050406030204" pitchFamily="18" charset="0"/>
              </a:rPr>
              <a:t>.</a:t>
            </a:r>
          </a:p>
          <a:p>
            <a:endParaRPr lang="en-CA" dirty="0"/>
          </a:p>
        </p:txBody>
      </p:sp>
    </p:spTree>
    <p:extLst>
      <p:ext uri="{BB962C8B-B14F-4D97-AF65-F5344CB8AC3E}">
        <p14:creationId xmlns:p14="http://schemas.microsoft.com/office/powerpoint/2010/main" xmlns="" val="104284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R-final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E5441250-3534-421D-BA40-2A7C07509B75}" vid="{925044B5-7B79-4861-8FCC-23F182BE63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CRR-final Template</Template>
  <TotalTime>1563</TotalTime>
  <Words>1119</Words>
  <Application>Microsoft Office PowerPoint</Application>
  <PresentationFormat>Custom</PresentationFormat>
  <Paragraphs>69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CRR-final Template</vt:lpstr>
      <vt:lpstr>Slide 1</vt:lpstr>
      <vt:lpstr>What are we Covering in Module 4?</vt:lpstr>
      <vt:lpstr>Slide 3</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Pre-Certification &amp; Accelerated Learning</vt:lpstr>
      <vt:lpstr>7 Positioning Questions to Maximize  Your Influence</vt:lpstr>
      <vt:lpstr>7 Positioning Questions to Maximize  Your Influence</vt:lpstr>
      <vt:lpstr>7 Positioning Questions to Maximize  Your Influence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Assessment Tools to Create Trusted Advisory Status In Your Industry</dc:title>
  <dc:creator>Glenn Laptop</dc:creator>
  <cp:lastModifiedBy>Eagustin</cp:lastModifiedBy>
  <cp:revision>135</cp:revision>
  <dcterms:created xsi:type="dcterms:W3CDTF">2015-09-10T14:07:49Z</dcterms:created>
  <dcterms:modified xsi:type="dcterms:W3CDTF">2015-12-18T19:21:41Z</dcterms:modified>
</cp:coreProperties>
</file>