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29" r:id="rId2"/>
    <p:sldId id="338" r:id="rId3"/>
    <p:sldId id="330" r:id="rId4"/>
    <p:sldId id="334" r:id="rId5"/>
    <p:sldId id="33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921" autoAdjust="0"/>
    <p:restoredTop sz="94713" autoAdjust="0"/>
  </p:normalViewPr>
  <p:slideViewPr>
    <p:cSldViewPr snapToGrid="0">
      <p:cViewPr>
        <p:scale>
          <a:sx n="70" d="100"/>
          <a:sy n="70" d="100"/>
        </p:scale>
        <p:origin x="-510" y="-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7C45AF-4536-42BD-A8E7-05059A83443F}" type="datetimeFigureOut">
              <a:rPr lang="en-CA" smtClean="0"/>
              <a:pPr/>
              <a:t>29/10/2015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05B7-6637-4EFD-870B-6EAC2C82DA6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481338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D66327-4D48-4A6D-B7ED-C5C6FB9179C2}" type="slidenum">
              <a:rPr lang="en-US"/>
              <a:pPr/>
              <a:t>1</a:t>
            </a:fld>
            <a:endParaRPr lang="en-US"/>
          </a:p>
        </p:txBody>
      </p:sp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D4D78AA-6A05-407A-9EFF-8C0EB2C89522}" type="slidenum">
              <a:rPr lang="en-US" sz="1200"/>
              <a:pPr algn="r"/>
              <a:t>1</a:t>
            </a:fld>
            <a:endParaRPr lang="en-US" sz="12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07C6-CF80-4C99-8237-D42EC05F4A10}" type="datetimeFigureOut">
              <a:rPr lang="en-AU" smtClean="0"/>
              <a:pPr/>
              <a:t>29/10/2015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3FFE-80CF-47F8-A4BE-EEB119A4E78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377834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07C6-CF80-4C99-8237-D42EC05F4A10}" type="datetimeFigureOut">
              <a:rPr lang="en-AU" smtClean="0"/>
              <a:pPr/>
              <a:t>29/10/2015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3FFE-80CF-47F8-A4BE-EEB119A4E78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462226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07C6-CF80-4C99-8237-D42EC05F4A10}" type="datetimeFigureOut">
              <a:rPr lang="en-AU" smtClean="0"/>
              <a:pPr/>
              <a:t>29/10/2015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3FFE-80CF-47F8-A4BE-EEB119A4E78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900200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07C6-CF80-4C99-8237-D42EC05F4A10}" type="datetimeFigureOut">
              <a:rPr lang="en-AU" smtClean="0"/>
              <a:pPr/>
              <a:t>29/10/2015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3FFE-80CF-47F8-A4BE-EEB119A4E78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7380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07C6-CF80-4C99-8237-D42EC05F4A10}" type="datetimeFigureOut">
              <a:rPr lang="en-AU" smtClean="0"/>
              <a:pPr/>
              <a:t>29/10/2015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3FFE-80CF-47F8-A4BE-EEB119A4E78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219414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07C6-CF80-4C99-8237-D42EC05F4A10}" type="datetimeFigureOut">
              <a:rPr lang="en-AU" smtClean="0"/>
              <a:pPr/>
              <a:t>29/10/2015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3FFE-80CF-47F8-A4BE-EEB119A4E78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4001724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07C6-CF80-4C99-8237-D42EC05F4A10}" type="datetimeFigureOut">
              <a:rPr lang="en-AU" smtClean="0"/>
              <a:pPr/>
              <a:t>29/10/2015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3FFE-80CF-47F8-A4BE-EEB119A4E78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666193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07C6-CF80-4C99-8237-D42EC05F4A10}" type="datetimeFigureOut">
              <a:rPr lang="en-AU" smtClean="0"/>
              <a:pPr/>
              <a:t>29/10/2015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3FFE-80CF-47F8-A4BE-EEB119A4E78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635794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07C6-CF80-4C99-8237-D42EC05F4A10}" type="datetimeFigureOut">
              <a:rPr lang="en-AU" smtClean="0"/>
              <a:pPr/>
              <a:t>29/10/2015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3FFE-80CF-47F8-A4BE-EEB119A4E78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168797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07C6-CF80-4C99-8237-D42EC05F4A10}" type="datetimeFigureOut">
              <a:rPr lang="en-AU" smtClean="0"/>
              <a:pPr/>
              <a:t>29/10/2015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3FFE-80CF-47F8-A4BE-EEB119A4E78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654831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07C6-CF80-4C99-8237-D42EC05F4A10}" type="datetimeFigureOut">
              <a:rPr lang="en-AU" smtClean="0"/>
              <a:pPr/>
              <a:t>29/10/2015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3FFE-80CF-47F8-A4BE-EEB119A4E78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412473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07C6-CF80-4C99-8237-D42EC05F4A10}" type="datetimeFigureOut">
              <a:rPr lang="en-AU" smtClean="0"/>
              <a:pPr/>
              <a:t>29/10/2015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A3FFE-80CF-47F8-A4BE-EEB119A4E78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218342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607C6-CF80-4C99-8237-D42EC05F4A10}" type="datetimeFigureOut">
              <a:rPr lang="en-AU" smtClean="0"/>
              <a:pPr/>
              <a:t>29/10/2015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A3FFE-80CF-47F8-A4BE-EEB119A4E78A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95887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3" name="Text Box 3"/>
          <p:cNvSpPr txBox="1">
            <a:spLocks noChangeArrowheads="1"/>
          </p:cNvSpPr>
          <p:nvPr/>
        </p:nvSpPr>
        <p:spPr bwMode="auto">
          <a:xfrm>
            <a:off x="1102497" y="1091514"/>
            <a:ext cx="94488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800" b="1" u="sng" dirty="0" smtClean="0"/>
              <a:t>KEYNOTE RICHES™ MODULE 4</a:t>
            </a:r>
            <a:r>
              <a:rPr lang="en-US" sz="4800" b="1" dirty="0" smtClean="0"/>
              <a:t>:</a:t>
            </a:r>
          </a:p>
          <a:p>
            <a:pPr algn="ctr"/>
            <a:r>
              <a:rPr lang="en-US" sz="4800" dirty="0" smtClean="0">
                <a:latin typeface="Georgia" panose="02040502050405020303" pitchFamily="18" charset="0"/>
              </a:rPr>
              <a:t>This </a:t>
            </a:r>
            <a:r>
              <a:rPr lang="en-US" sz="4800" dirty="0">
                <a:latin typeface="Georgia" panose="02040502050405020303" pitchFamily="18" charset="0"/>
              </a:rPr>
              <a:t>"Below The Radar" System Will Have You Deliver </a:t>
            </a:r>
            <a:r>
              <a:rPr lang="en-US" sz="4800" u="sng" dirty="0">
                <a:latin typeface="Georgia" panose="02040502050405020303" pitchFamily="18" charset="0"/>
              </a:rPr>
              <a:t>Your Next Keynote</a:t>
            </a:r>
            <a:r>
              <a:rPr lang="en-US" sz="4800" dirty="0">
                <a:latin typeface="Georgia" panose="02040502050405020303" pitchFamily="18" charset="0"/>
              </a:rPr>
              <a:t> Presentation So That You Can Easily Sell Your High End Programs</a:t>
            </a:r>
            <a:r>
              <a:rPr lang="en-US" dirty="0">
                <a:latin typeface="Georgia" panose="02040502050405020303" pitchFamily="18" charset="0"/>
              </a:rPr>
              <a:t>. </a:t>
            </a:r>
            <a:endParaRPr lang="en-US" sz="4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0758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40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40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7838" y="1719263"/>
            <a:ext cx="10354962" cy="441166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b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3200" dirty="0" smtClean="0"/>
              <a:t>FORMULA</a:t>
            </a:r>
            <a:r>
              <a:rPr lang="en-US" sz="3200" dirty="0"/>
              <a:t>: Keynote Riches™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3200" dirty="0" smtClean="0"/>
              <a:t>Stealth Selling Inside of Keynoting (Action Guide)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3200" dirty="0" smtClean="0"/>
              <a:t>How to do In-Event and Post-Event consults</a:t>
            </a:r>
          </a:p>
          <a:p>
            <a:pPr marL="0" indent="0">
              <a:lnSpc>
                <a:spcPct val="80000"/>
              </a:lnSpc>
              <a:buNone/>
            </a:pPr>
            <a:endParaRPr lang="en-US" sz="32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320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/>
          <a:lstStyle/>
          <a:p>
            <a:pPr algn="ctr"/>
            <a:r>
              <a:rPr lang="en-US" b="1" dirty="0" smtClean="0">
                <a:latin typeface="Georgia" panose="02040502050405020303" pitchFamily="18" charset="0"/>
              </a:rPr>
              <a:t>What are we Covering </a:t>
            </a:r>
            <a:r>
              <a:rPr lang="en-US" b="1" smtClean="0">
                <a:latin typeface="Georgia" panose="02040502050405020303" pitchFamily="18" charset="0"/>
              </a:rPr>
              <a:t>in Module 4?</a:t>
            </a:r>
            <a:endParaRPr lang="en-US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3333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90543" y="1446308"/>
            <a:ext cx="10354962" cy="441166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b="1" dirty="0"/>
          </a:p>
          <a:p>
            <a:pPr lvl="0"/>
            <a:r>
              <a:rPr lang="en-CA" sz="3200" dirty="0" smtClean="0"/>
              <a:t>Two types of consults from your speaking engagements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b="1" dirty="0" smtClean="0"/>
              <a:t>In-Event</a:t>
            </a:r>
            <a:r>
              <a:rPr lang="en-CA" dirty="0" smtClean="0"/>
              <a:t> Consults: Live in-person at the event/conference/convention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b="1" dirty="0" smtClean="0"/>
              <a:t>Post-Event</a:t>
            </a:r>
            <a:r>
              <a:rPr lang="en-CA" dirty="0" smtClean="0"/>
              <a:t> Consults: Follow up and completed over the phone</a:t>
            </a:r>
          </a:p>
          <a:p>
            <a:pPr marL="914400" lvl="1" indent="-457200">
              <a:buFont typeface="+mj-lt"/>
              <a:buAutoNum type="arabicPeriod"/>
            </a:pPr>
            <a:endParaRPr lang="en-CA" dirty="0"/>
          </a:p>
          <a:p>
            <a:pPr marL="0" lvl="0" indent="0">
              <a:buNone/>
            </a:pPr>
            <a:endParaRPr lang="en-CA" sz="3200" dirty="0"/>
          </a:p>
          <a:p>
            <a:pPr lvl="0"/>
            <a:endParaRPr lang="en-CA" sz="3200" dirty="0"/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rabicPeriod"/>
            </a:pPr>
            <a:endParaRPr lang="en-US" sz="20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 b="1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Georgia" panose="02040502050405020303" pitchFamily="18" charset="0"/>
              </a:rPr>
              <a:t>How to Set Up a Consult from Your Keynote</a:t>
            </a:r>
            <a:endParaRPr lang="en-US" sz="40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996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90543" y="1446308"/>
            <a:ext cx="10354962" cy="441166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b="1" dirty="0"/>
          </a:p>
          <a:p>
            <a:pPr lvl="0"/>
            <a:r>
              <a:rPr lang="en-CA" sz="3200" dirty="0" smtClean="0"/>
              <a:t>Showcase your business schedule so they feel fortunate to have time with you.</a:t>
            </a:r>
          </a:p>
          <a:p>
            <a:pPr lvl="0"/>
            <a:r>
              <a:rPr lang="en-CA" sz="3200" dirty="0" smtClean="0"/>
              <a:t>Get mobile number and confirm with them after with a text message to ensure they have the time in their schedule.</a:t>
            </a:r>
          </a:p>
          <a:p>
            <a:pPr lvl="0"/>
            <a:r>
              <a:rPr lang="en-CA" sz="3200" dirty="0" smtClean="0"/>
              <a:t>Provide them a little assignment so both of you can come prepared.</a:t>
            </a:r>
          </a:p>
          <a:p>
            <a:pPr lvl="0"/>
            <a:r>
              <a:rPr lang="en-CA" sz="3200" dirty="0" smtClean="0"/>
              <a:t>Book for 30 minutes, but allow 15 minutes buffer time.</a:t>
            </a:r>
          </a:p>
          <a:p>
            <a:pPr lvl="0"/>
            <a:r>
              <a:rPr lang="en-CA" sz="3200" dirty="0" smtClean="0"/>
              <a:t>If they have heard you speak, start with their biggest ‘AH HA’ moments.</a:t>
            </a:r>
          </a:p>
          <a:p>
            <a:pPr lvl="0"/>
            <a:r>
              <a:rPr lang="en-CA" sz="3200" dirty="0" smtClean="0"/>
              <a:t>Remember the 10 step consult process. You can hit different points from Steps1-7.</a:t>
            </a:r>
          </a:p>
          <a:p>
            <a:pPr lvl="0"/>
            <a:endParaRPr lang="en-CA" dirty="0"/>
          </a:p>
          <a:p>
            <a:pPr marL="0" lvl="0" indent="0">
              <a:buNone/>
            </a:pPr>
            <a:endParaRPr lang="en-CA" sz="3200" dirty="0"/>
          </a:p>
          <a:p>
            <a:pPr lvl="0"/>
            <a:endParaRPr lang="en-CA" sz="3200" dirty="0"/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rabicPeriod"/>
            </a:pPr>
            <a:endParaRPr lang="en-US" sz="20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 b="1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Georgia" panose="02040502050405020303" pitchFamily="18" charset="0"/>
              </a:rPr>
              <a:t>In-Event Consults</a:t>
            </a:r>
            <a:endParaRPr lang="en-US" sz="40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015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90543" y="1446308"/>
            <a:ext cx="10873576" cy="441166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b="1" dirty="0"/>
          </a:p>
          <a:p>
            <a:pPr lvl="0"/>
            <a:r>
              <a:rPr lang="en-CA" sz="3200" dirty="0"/>
              <a:t>Remember the 10 step consult </a:t>
            </a:r>
            <a:r>
              <a:rPr lang="en-CA" sz="3200" dirty="0" smtClean="0"/>
              <a:t>process for you to guide your consultation. </a:t>
            </a:r>
            <a:r>
              <a:rPr lang="en-CA" sz="3200" dirty="0"/>
              <a:t>You can hit different points from </a:t>
            </a:r>
            <a:r>
              <a:rPr lang="en-CA" sz="3200" dirty="0" smtClean="0"/>
              <a:t>Steps 1-7.</a:t>
            </a:r>
          </a:p>
          <a:p>
            <a:pPr lvl="0"/>
            <a:r>
              <a:rPr lang="en-CA" sz="3200" dirty="0" smtClean="0"/>
              <a:t>If they seem like a good candidate, have them qualify themselves to work with you (Step 8). Say “Since I am in a fortunate position to be very selective in the types of clients I work with, why should I select you over other great candidates?”</a:t>
            </a:r>
          </a:p>
          <a:p>
            <a:pPr lvl="0"/>
            <a:r>
              <a:rPr lang="en-CA" sz="3200" dirty="0" smtClean="0"/>
              <a:t>If they qualify themselves successfully, tell them you will send them an Executive Summary of ‘PROGRAM X’ as a follow up.</a:t>
            </a:r>
          </a:p>
          <a:p>
            <a:pPr lvl="0"/>
            <a:r>
              <a:rPr lang="en-CA" sz="3200" dirty="0" smtClean="0"/>
              <a:t>Calendar follow up time.</a:t>
            </a:r>
            <a:endParaRPr lang="en-CA" sz="3200" dirty="0"/>
          </a:p>
          <a:p>
            <a:pPr lvl="0"/>
            <a:endParaRPr lang="en-CA" dirty="0"/>
          </a:p>
          <a:p>
            <a:pPr marL="0" lvl="0" indent="0">
              <a:buNone/>
            </a:pPr>
            <a:endParaRPr lang="en-CA" sz="3200" dirty="0"/>
          </a:p>
          <a:p>
            <a:pPr lvl="0"/>
            <a:endParaRPr lang="en-CA" sz="3200" dirty="0"/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rabicPeriod"/>
            </a:pPr>
            <a:endParaRPr lang="en-US" sz="20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 b="1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Georgia" panose="02040502050405020303" pitchFamily="18" charset="0"/>
              </a:rPr>
              <a:t>In-Event Consults</a:t>
            </a:r>
            <a:endParaRPr lang="en-US" sz="40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7272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R-final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1" id="{E5441250-3534-421D-BA40-2A7C07509B75}" vid="{925044B5-7B79-4861-8FCC-23F182BE63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CRR-final Template</Template>
  <TotalTime>1032</TotalTime>
  <Words>299</Words>
  <Application>Microsoft Office PowerPoint</Application>
  <PresentationFormat>Custom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CRR-final Template</vt:lpstr>
      <vt:lpstr>Slide 1</vt:lpstr>
      <vt:lpstr>What are we Covering in Module 4?</vt:lpstr>
      <vt:lpstr>How to Set Up a Consult from Your Keynote</vt:lpstr>
      <vt:lpstr>In-Event Consults</vt:lpstr>
      <vt:lpstr>In-Event Consults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Create Assessment Tools to Create Trusted Advisory Status In Your Industry</dc:title>
  <dc:creator>Glenn Laptop</dc:creator>
  <cp:lastModifiedBy>media</cp:lastModifiedBy>
  <cp:revision>75</cp:revision>
  <dcterms:created xsi:type="dcterms:W3CDTF">2015-09-10T14:07:49Z</dcterms:created>
  <dcterms:modified xsi:type="dcterms:W3CDTF">2015-10-29T16:44:24Z</dcterms:modified>
</cp:coreProperties>
</file>