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0" r:id="rId3"/>
  </p:sldMasterIdLst>
  <p:notesMasterIdLst>
    <p:notesMasterId r:id="rId44"/>
  </p:notesMasterIdLst>
  <p:sldIdLst>
    <p:sldId id="367" r:id="rId4"/>
    <p:sldId id="369" r:id="rId5"/>
    <p:sldId id="398" r:id="rId6"/>
    <p:sldId id="368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9" r:id="rId36"/>
    <p:sldId id="402" r:id="rId37"/>
    <p:sldId id="400" r:id="rId38"/>
    <p:sldId id="401" r:id="rId39"/>
    <p:sldId id="403" r:id="rId40"/>
    <p:sldId id="404" r:id="rId41"/>
    <p:sldId id="405" r:id="rId42"/>
    <p:sldId id="406" r:id="rId43"/>
  </p:sldIdLst>
  <p:sldSz cx="16257588" cy="9144000"/>
  <p:notesSz cx="6858000" cy="9144000"/>
  <p:defaultTextStyle>
    <a:defPPr>
      <a:defRPr lang="en-US"/>
    </a:defPPr>
    <a:lvl1pPr marL="0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43" autoAdjust="0"/>
  </p:normalViewPr>
  <p:slideViewPr>
    <p:cSldViewPr>
      <p:cViewPr varScale="1">
        <p:scale>
          <a:sx n="49" d="100"/>
          <a:sy n="49" d="100"/>
        </p:scale>
        <p:origin x="-780" y="-102"/>
      </p:cViewPr>
      <p:guideLst>
        <p:guide orient="horz" pos="2880"/>
        <p:guide pos="5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08235-ABEC-4D77-9A4E-96428559C926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33667-36C7-473C-B464-22573674072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625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5206" y="8685287"/>
            <a:ext cx="297130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A0A12BB7-CD83-43E2-8B09-7B309FAA96A4}" type="slidenum">
              <a:rPr lang="en-US" altLang="en-US" sz="1200">
                <a:solidFill>
                  <a:prstClr val="black"/>
                </a:solidFill>
                <a:latin typeface="Calibri" pitchFamily="34" charset="0"/>
                <a:sym typeface="Gill Sans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z="1200">
              <a:solidFill>
                <a:prstClr val="black"/>
              </a:solidFill>
              <a:latin typeface="Calibri" pitchFamily="34" charset="0"/>
              <a:sym typeface="Gill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9"/>
            <a:ext cx="1381895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6751" y="366189"/>
            <a:ext cx="3657957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79" y="366189"/>
            <a:ext cx="10702912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97" y="1524000"/>
            <a:ext cx="14326999" cy="5257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385" y="6858000"/>
            <a:ext cx="11380312" cy="73660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393" indent="0" algn="ctr">
              <a:buNone/>
              <a:defRPr/>
            </a:lvl3pPr>
            <a:lvl4pPr marL="1371584" indent="0" algn="ctr">
              <a:buNone/>
              <a:defRPr/>
            </a:lvl4pPr>
            <a:lvl5pPr marL="1828784" indent="0" algn="ctr">
              <a:buNone/>
              <a:defRPr/>
            </a:lvl5pPr>
            <a:lvl6pPr marL="2285975" indent="0" algn="ctr">
              <a:buNone/>
              <a:defRPr/>
            </a:lvl6pPr>
            <a:lvl7pPr marL="2743172" indent="0" algn="ctr">
              <a:buNone/>
              <a:defRPr/>
            </a:lvl7pPr>
            <a:lvl8pPr marL="3200368" indent="0" algn="ctr">
              <a:buNone/>
              <a:defRPr/>
            </a:lvl8pPr>
            <a:lvl9pPr marL="3657561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5297" y="685800"/>
            <a:ext cx="8154197" cy="762000"/>
          </a:xfrm>
        </p:spPr>
        <p:txBody>
          <a:bodyPr/>
          <a:lstStyle>
            <a:lvl1pPr>
              <a:defRPr sz="4800" i="1"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853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314" y="1524000"/>
            <a:ext cx="14326999" cy="5257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385" y="6858000"/>
            <a:ext cx="11380312" cy="73660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393" indent="0" algn="ctr">
              <a:buNone/>
              <a:defRPr/>
            </a:lvl3pPr>
            <a:lvl4pPr marL="1371584" indent="0" algn="ctr">
              <a:buNone/>
              <a:defRPr/>
            </a:lvl4pPr>
            <a:lvl5pPr marL="1828784" indent="0" algn="ctr">
              <a:buNone/>
              <a:defRPr/>
            </a:lvl5pPr>
            <a:lvl6pPr marL="2285975" indent="0" algn="ctr">
              <a:buNone/>
              <a:defRPr/>
            </a:lvl6pPr>
            <a:lvl7pPr marL="2743172" indent="0" algn="ctr">
              <a:buNone/>
              <a:defRPr/>
            </a:lvl7pPr>
            <a:lvl8pPr marL="3200368" indent="0" algn="ctr">
              <a:buNone/>
              <a:defRPr/>
            </a:lvl8pPr>
            <a:lvl9pPr marL="3657561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5314" y="685800"/>
            <a:ext cx="8154197" cy="762000"/>
          </a:xfrm>
        </p:spPr>
        <p:txBody>
          <a:bodyPr/>
          <a:lstStyle>
            <a:lvl1pPr>
              <a:defRPr sz="4800" i="1"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6273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ve You Ever Wond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9487827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324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ave You Ever Wond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veYouEverWondere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85"/>
            <a:ext cx="16257588" cy="9144000"/>
          </a:xfrm>
          <a:prstGeom prst="rect">
            <a:avLst/>
          </a:prstGeom>
        </p:spPr>
      </p:pic>
      <p:pic>
        <p:nvPicPr>
          <p:cNvPr id="5" name="Picture 4" descr="HaveYouEverWondered2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6" name="Picture 5" descr="HaveYouEverWondered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7" name="Picture 6" descr="HaveYouEverWondered4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8" name="Picture 7" descr="HaveYouEverWondered5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9487827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299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ke Me To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r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30" y="533400"/>
            <a:ext cx="7696953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spcBef>
                <a:spcPts val="1800"/>
              </a:spcBef>
              <a:defRPr/>
            </a:lvl1pPr>
            <a:lvl2pPr marL="0" algn="l">
              <a:spcBef>
                <a:spcPts val="1800"/>
              </a:spcBef>
              <a:defRPr/>
            </a:lvl2pPr>
            <a:lvl3pPr marL="0" algn="l">
              <a:spcBef>
                <a:spcPts val="1800"/>
              </a:spcBef>
              <a:defRPr/>
            </a:lvl3pPr>
            <a:lvl4pPr marL="0" algn="l">
              <a:spcBef>
                <a:spcPts val="1800"/>
              </a:spcBef>
              <a:defRPr/>
            </a:lvl4pPr>
            <a:lvl5pPr marL="0" algn="l">
              <a:spcBef>
                <a:spcPts val="1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22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To Dis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12" y="304800"/>
            <a:ext cx="9335412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97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at I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I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5941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y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y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>
                <a:solidFill>
                  <a:srgbClr val="FFFFFF"/>
                </a:solidFill>
              </a:defRPr>
            </a:lvl1pPr>
            <a:lvl2pPr marL="0">
              <a:spcBef>
                <a:spcPts val="1800"/>
              </a:spcBef>
              <a:defRPr>
                <a:solidFill>
                  <a:srgbClr val="FFFFFF"/>
                </a:solidFill>
              </a:defRPr>
            </a:lvl2pPr>
            <a:lvl3pPr marL="0">
              <a:spcBef>
                <a:spcPts val="1800"/>
              </a:spcBef>
              <a:defRPr>
                <a:solidFill>
                  <a:srgbClr val="FFFFFF"/>
                </a:solidFill>
              </a:defRPr>
            </a:lvl3pPr>
            <a:lvl4pPr marL="0">
              <a:spcBef>
                <a:spcPts val="1800"/>
              </a:spcBef>
              <a:defRPr>
                <a:solidFill>
                  <a:srgbClr val="FFFFFF"/>
                </a:solidFill>
              </a:defRPr>
            </a:lvl4pPr>
            <a:lvl5pPr marL="0">
              <a:spcBef>
                <a:spcPts val="1800"/>
              </a:spcBef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067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m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mis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869" y="533400"/>
            <a:ext cx="6934878" cy="1143000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7929" y="1739903"/>
            <a:ext cx="6271145" cy="7099300"/>
          </a:xfrm>
        </p:spPr>
        <p:txBody>
          <a:bodyPr/>
          <a:lstStyle>
            <a:lvl1pPr marL="0" algn="l">
              <a:spcBef>
                <a:spcPts val="1800"/>
              </a:spcBef>
              <a:defRPr/>
            </a:lvl1pPr>
            <a:lvl2pPr marL="0" algn="l">
              <a:spcBef>
                <a:spcPts val="1800"/>
              </a:spcBef>
              <a:defRPr/>
            </a:lvl2pPr>
            <a:lvl3pPr marL="0" algn="l">
              <a:spcBef>
                <a:spcPts val="1800"/>
              </a:spcBef>
              <a:defRPr/>
            </a:lvl3pPr>
            <a:lvl4pPr marL="0" algn="l">
              <a:spcBef>
                <a:spcPts val="1800"/>
              </a:spcBef>
              <a:defRPr/>
            </a:lvl4pPr>
            <a:lvl5pPr marL="0" algn="l">
              <a:spcBef>
                <a:spcPts val="1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1596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 Time Is 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NO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defRPr/>
            </a:lvl1pPr>
            <a:lvl2pPr marL="0">
              <a:defRPr/>
            </a:lvl2pPr>
            <a:lvl3pPr marL="0">
              <a:defRPr/>
            </a:lvl3pPr>
            <a:lvl4pPr marL="0">
              <a:defRPr/>
            </a:lvl4pPr>
            <a:lvl5pPr mar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7995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Am I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6399" y="533400"/>
            <a:ext cx="9322712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4328" y="1739903"/>
            <a:ext cx="7874769" cy="7099300"/>
          </a:xfrm>
        </p:spPr>
        <p:txBody>
          <a:bodyPr/>
          <a:lstStyle>
            <a:lvl1pPr marL="0" algn="l">
              <a:spcBef>
                <a:spcPts val="1200"/>
              </a:spcBef>
              <a:defRPr/>
            </a:lvl1pPr>
            <a:lvl2pPr marL="0" algn="l">
              <a:spcBef>
                <a:spcPts val="1200"/>
              </a:spcBef>
              <a:defRPr/>
            </a:lvl2pPr>
            <a:lvl3pPr marL="0" algn="l">
              <a:spcBef>
                <a:spcPts val="1200"/>
              </a:spcBef>
              <a:defRPr/>
            </a:lvl3pPr>
            <a:lvl4pPr marL="0" algn="l">
              <a:spcBef>
                <a:spcPts val="1200"/>
              </a:spcBef>
              <a:defRPr/>
            </a:lvl4pPr>
            <a:lvl5pPr marL="0" algn="l"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71064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lleng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4612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gger Rea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gerReas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1715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at's Differen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Differen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12" y="533400"/>
            <a:ext cx="9030582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4886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y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th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1pPr>
            <a:lvl2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2pPr>
            <a:lvl3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3pPr>
            <a:lvl4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4pPr>
            <a:lvl5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2737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d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d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6553200"/>
            <a:ext cx="16257588" cy="914400"/>
          </a:xfrm>
        </p:spPr>
        <p:txBody>
          <a:bodyPr/>
          <a:lstStyle>
            <a:lvl1pPr algn="ctr">
              <a:defRPr sz="6700">
                <a:latin typeface="+mj-lt"/>
              </a:defRPr>
            </a:lvl1pPr>
            <a:lvl2pPr algn="ctr">
              <a:defRPr sz="6700"/>
            </a:lvl2pPr>
            <a:lvl3pPr algn="ctr">
              <a:defRPr sz="6700"/>
            </a:lvl3pPr>
            <a:lvl4pPr algn="ctr">
              <a:defRPr sz="6700"/>
            </a:lvl4pPr>
            <a:lvl5pPr algn="ctr">
              <a:defRPr sz="6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03026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s To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sToSucces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060" y="533400"/>
            <a:ext cx="8840063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060" y="1739903"/>
            <a:ext cx="8840063" cy="7099300"/>
          </a:xfrm>
        </p:spPr>
        <p:txBody>
          <a:bodyPr/>
          <a:lstStyle>
            <a:lvl1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4604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5409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22"/>
            <a:ext cx="1381895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5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51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2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0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7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5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0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3172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8966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3672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5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2397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4369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3130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xtSucces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922" y="533400"/>
            <a:ext cx="6960280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5196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Lef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defRPr/>
            </a:lvl1pPr>
            <a:lvl2pPr marL="0">
              <a:defRPr/>
            </a:lvl2pPr>
            <a:lvl3pPr marL="0">
              <a:defRPr/>
            </a:lvl3pPr>
            <a:lvl4pPr marL="0">
              <a:defRPr/>
            </a:lvl4pPr>
            <a:lvl5pPr mar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4031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 Lef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defRPr>
                <a:solidFill>
                  <a:srgbClr val="FFFFFF"/>
                </a:solidFill>
              </a:defRPr>
            </a:lvl1pPr>
            <a:lvl2pPr marL="0">
              <a:defRPr>
                <a:solidFill>
                  <a:srgbClr val="FFFFFF"/>
                </a:solidFill>
              </a:defRPr>
            </a:lvl2pPr>
            <a:lvl3pPr marL="0">
              <a:defRPr>
                <a:solidFill>
                  <a:srgbClr val="FFFFFF"/>
                </a:solidFill>
              </a:defRPr>
            </a:lvl3pPr>
            <a:lvl4pPr marL="0">
              <a:defRPr>
                <a:solidFill>
                  <a:srgbClr val="FFFFFF"/>
                </a:solidFill>
              </a:defRPr>
            </a:lvl4pPr>
            <a:lvl5pPr marL="0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002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Righ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defRPr/>
            </a:lvl1pPr>
            <a:lvl2pPr marL="0" algn="l">
              <a:defRPr/>
            </a:lvl2pPr>
            <a:lvl3pPr marL="0" algn="l">
              <a:defRPr/>
            </a:lvl3pPr>
            <a:lvl4pPr marL="0" algn="l">
              <a:defRPr/>
            </a:lvl4pPr>
            <a:lvl5pPr marL="0"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814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81" y="2133605"/>
            <a:ext cx="7180435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4274" y="2133605"/>
            <a:ext cx="7180435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 Righ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defRPr>
                <a:solidFill>
                  <a:srgbClr val="FFFFFF"/>
                </a:solidFill>
              </a:defRPr>
            </a:lvl1pPr>
            <a:lvl2pPr marL="0" algn="l">
              <a:defRPr>
                <a:solidFill>
                  <a:srgbClr val="FFFFFF"/>
                </a:solidFill>
              </a:defRPr>
            </a:lvl2pPr>
            <a:lvl3pPr marL="0" algn="l">
              <a:defRPr>
                <a:solidFill>
                  <a:srgbClr val="FFFFFF"/>
                </a:solidFill>
              </a:defRPr>
            </a:lvl3pPr>
            <a:lvl4pPr marL="0" algn="l">
              <a:defRPr>
                <a:solidFill>
                  <a:srgbClr val="FFFFFF"/>
                </a:solidFill>
              </a:defRPr>
            </a:lvl4pPr>
            <a:lvl5pPr marL="0" algn="l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225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ef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98" y="152400"/>
            <a:ext cx="14479414" cy="1371600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98" y="1739903"/>
            <a:ext cx="7163500" cy="6108700"/>
          </a:xfrm>
        </p:spPr>
        <p:txBody>
          <a:bodyPr/>
          <a:lstStyle>
            <a:lvl1pPr marL="457200" indent="-457200">
              <a:buFont typeface="Arial"/>
              <a:buChar char="•"/>
              <a:defRPr/>
            </a:lvl1pPr>
            <a:lvl2pPr marL="914393" indent="-457200">
              <a:buFont typeface="Arial"/>
              <a:buChar char="•"/>
              <a:defRPr/>
            </a:lvl2pPr>
            <a:lvl3pPr marL="1371584" indent="-457200">
              <a:buFont typeface="Arial"/>
              <a:buChar char="•"/>
              <a:defRPr/>
            </a:lvl3pPr>
            <a:lvl4pPr marL="1828784" indent="-457200">
              <a:buFont typeface="Arial"/>
              <a:buChar char="•"/>
              <a:defRPr/>
            </a:lvl4pPr>
            <a:lvl5pPr marL="2285975" indent="-457200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433643" y="1739900"/>
            <a:ext cx="7011085" cy="495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7633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Righ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98" y="152400"/>
            <a:ext cx="14479414" cy="1371600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813" y="1739903"/>
            <a:ext cx="7315915" cy="6108700"/>
          </a:xfrm>
        </p:spPr>
        <p:txBody>
          <a:bodyPr/>
          <a:lstStyle>
            <a:lvl1pPr marL="457200" indent="-457200" algn="l">
              <a:buFont typeface="Arial"/>
              <a:buChar char="•"/>
              <a:defRPr/>
            </a:lvl1pPr>
            <a:lvl2pPr marL="914393" indent="-457200" algn="l">
              <a:buFont typeface="Arial"/>
              <a:buChar char="•"/>
              <a:defRPr/>
            </a:lvl2pPr>
            <a:lvl3pPr marL="1371584" indent="-457200" algn="l">
              <a:buFont typeface="Arial"/>
              <a:buChar char="•"/>
              <a:defRPr/>
            </a:lvl3pPr>
            <a:lvl4pPr marL="1828784" indent="-457200" algn="l">
              <a:buFont typeface="Arial"/>
              <a:buChar char="•"/>
              <a:defRPr/>
            </a:lvl4pPr>
            <a:lvl5pPr marL="2285975" indent="-457200" algn="l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5294" y="1739900"/>
            <a:ext cx="7011085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961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0"/>
            <a:ext cx="13933261" cy="2209800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15" y="2438402"/>
            <a:ext cx="9411619" cy="610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72282" y="2438400"/>
            <a:ext cx="4191410" cy="5715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984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0"/>
            <a:ext cx="13933261" cy="220980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569" y="2438402"/>
            <a:ext cx="9627541" cy="61087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41522" y="3048000"/>
            <a:ext cx="4023753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0193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332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hoto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116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arant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3" name="Picture 2" descr="Guarante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214" y="0"/>
            <a:ext cx="1658782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672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2899" y="8475173"/>
            <a:ext cx="3793438" cy="486833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D32A2018-98BF-4C41-ACFB-5AEC9029E15C}" type="datetimeFigureOut">
              <a:rPr lang="en-CA" sz="3700" smtClean="0">
                <a:solidFill>
                  <a:prstClr val="black">
                    <a:tint val="75000"/>
                  </a:prstClr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29/01/2015</a:t>
            </a:fld>
            <a:endParaRPr lang="en-CA" sz="3700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54677" y="8475173"/>
            <a:ext cx="5148236" cy="486833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A" sz="3700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1271" y="8475173"/>
            <a:ext cx="3793438" cy="486833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6562EE59-FD1C-4C9E-993A-9B137291504F}" type="slidenum">
              <a:rPr lang="en-CA" sz="3700" smtClean="0">
                <a:solidFill>
                  <a:prstClr val="black">
                    <a:tint val="75000"/>
                  </a:prstClr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 sz="3700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64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9"/>
            <a:ext cx="1381895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99" y="8475173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C132F9F6-4643-422F-BFDF-A9D81CCFEBE1}" type="datetimeFigureOut">
              <a:rPr lang="en-US" sz="37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1/29/2015</a:t>
            </a:fld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677" y="8475173"/>
            <a:ext cx="5148236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71" y="8475173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E9D68CD4-570E-4D6E-ADF0-732C8CC6FC7C}" type="slidenum">
              <a:rPr lang="en-US" sz="37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7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106"/>
            <a:ext cx="9088444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79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14" indent="0">
              <a:buNone/>
              <a:defRPr sz="1900"/>
            </a:lvl2pPr>
            <a:lvl3pPr marL="1451427" indent="0">
              <a:buNone/>
              <a:defRPr sz="1600"/>
            </a:lvl3pPr>
            <a:lvl4pPr marL="2177141" indent="0">
              <a:buNone/>
              <a:defRPr sz="1400"/>
            </a:lvl4pPr>
            <a:lvl5pPr marL="2902854" indent="0">
              <a:buNone/>
              <a:defRPr sz="1400"/>
            </a:lvl5pPr>
            <a:lvl6pPr marL="3628568" indent="0">
              <a:buNone/>
              <a:defRPr sz="1400"/>
            </a:lvl6pPr>
            <a:lvl7pPr marL="4354281" indent="0">
              <a:buNone/>
              <a:defRPr sz="1400"/>
            </a:lvl7pPr>
            <a:lvl8pPr marL="5079995" indent="0">
              <a:buNone/>
              <a:defRPr sz="1400"/>
            </a:lvl8pPr>
            <a:lvl9pPr marL="580570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99" y="8475173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557DE4AD-C9DB-4195-A5C7-51EAADB441B8}" type="datetimeFigureOut">
              <a:rPr lang="en-US" sz="37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1/29/2015</a:t>
            </a:fld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677" y="8475173"/>
            <a:ext cx="5148236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1" y="8475173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D35100D1-DF47-4395-ABA5-841F0D13C26A}" type="slidenum">
              <a:rPr lang="en-US" sz="37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34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97" y="1524000"/>
            <a:ext cx="14326999" cy="5257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385" y="6858000"/>
            <a:ext cx="11380312" cy="73660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393" indent="0" algn="ctr">
              <a:buNone/>
              <a:defRPr/>
            </a:lvl3pPr>
            <a:lvl4pPr marL="1371584" indent="0" algn="ctr">
              <a:buNone/>
              <a:defRPr/>
            </a:lvl4pPr>
            <a:lvl5pPr marL="1828784" indent="0" algn="ctr">
              <a:buNone/>
              <a:defRPr/>
            </a:lvl5pPr>
            <a:lvl6pPr marL="2285975" indent="0" algn="ctr">
              <a:buNone/>
              <a:defRPr/>
            </a:lvl6pPr>
            <a:lvl7pPr marL="2743172" indent="0" algn="ctr">
              <a:buNone/>
              <a:defRPr/>
            </a:lvl7pPr>
            <a:lvl8pPr marL="3200368" indent="0" algn="ctr">
              <a:buNone/>
              <a:defRPr/>
            </a:lvl8pPr>
            <a:lvl9pPr marL="3657561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5297" y="685800"/>
            <a:ext cx="8154197" cy="762000"/>
          </a:xfrm>
        </p:spPr>
        <p:txBody>
          <a:bodyPr/>
          <a:lstStyle>
            <a:lvl1pPr>
              <a:defRPr sz="4800" i="1"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0705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9"/>
            <a:ext cx="1381895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86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84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31"/>
            <a:ext cx="1381895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5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51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2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0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7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5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0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98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95" y="2133616"/>
            <a:ext cx="7180435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4274" y="2133616"/>
            <a:ext cx="7180435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78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2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99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974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81" y="364099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79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8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22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64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33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17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6751" y="366217"/>
            <a:ext cx="3657957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79" y="366217"/>
            <a:ext cx="10702912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3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7" y="364071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71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4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5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82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82" y="2133605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38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12549-7580-48FA-9CDA-6C9B860401FB}" type="datetimeFigureOut">
              <a:rPr lang="en-CA" smtClean="0"/>
              <a:pPr/>
              <a:t>29/01/2015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7" y="8475138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1274" y="8475138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EA995-76F9-4807-9372-B25D2C6DEA39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151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1451519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1451519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145151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1451519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832" y="1536703"/>
            <a:ext cx="13933261" cy="562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lack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832" y="7493003"/>
            <a:ext cx="13933261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12" r:id="rId3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Arial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6pPr>
      <a:lvl7pPr marL="914393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7pPr>
      <a:lvl8pPr marL="1371584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8pPr>
      <a:lvl9pPr marL="1828784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1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42993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600184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5738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914393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37158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82878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3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4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4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5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1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96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96" y="2133616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66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12549-7580-48FA-9CDA-6C9B860401FB}" type="datetimeFigureOut">
              <a:rPr lang="en-CA" smtClean="0">
                <a:solidFill>
                  <a:prstClr val="black">
                    <a:tint val="75000"/>
                  </a:prstClr>
                </a:solidFill>
                <a:sym typeface="Gill Sans" charset="0"/>
              </a:rPr>
              <a:pPr/>
              <a:t>29/01/2015</a:t>
            </a:fld>
            <a:endParaRPr lang="en-CA">
              <a:solidFill>
                <a:prstClr val="black">
                  <a:tint val="75000"/>
                </a:prstClr>
              </a:solidFill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7" y="8475166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1288" y="8475166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EA995-76F9-4807-9372-B25D2C6DEA39}" type="slidenum">
              <a:rPr lang="en-CA" smtClean="0">
                <a:solidFill>
                  <a:prstClr val="black">
                    <a:tint val="75000"/>
                  </a:prstClr>
                </a:solidFill>
                <a:sym typeface="Gill Sans" charset="0"/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4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145151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1451519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1451519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145151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1451519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%231%20NSG%20Certification%20Program\KellanFluckiger.wmv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84258" y="1447800"/>
            <a:ext cx="14326999" cy="5257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8700" b="1" dirty="0" smtClean="0"/>
              <a:t>How to Create a Vetting Process Tied to an Irresistible Offer</a:t>
            </a:r>
            <a:r>
              <a:rPr lang="en-US" sz="7100" dirty="0"/>
              <a:t/>
            </a:r>
            <a:br>
              <a:rPr lang="en-US" sz="7100" dirty="0"/>
            </a:br>
            <a:r>
              <a:rPr lang="en-US" sz="7100" dirty="0"/>
              <a:t/>
            </a:r>
            <a:br>
              <a:rPr lang="en-US" sz="7100" dirty="0"/>
            </a:br>
            <a:r>
              <a:rPr lang="en-US" sz="5400" dirty="0" smtClean="0"/>
              <a:t>“Have Clients Sell Themselves to You.”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41307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13"/>
            <a:ext cx="16257588" cy="9155113"/>
          </a:xfrm>
        </p:spPr>
      </p:pic>
    </p:spTree>
    <p:extLst>
      <p:ext uri="{BB962C8B-B14F-4D97-AF65-F5344CB8AC3E}">
        <p14:creationId xmlns:p14="http://schemas.microsoft.com/office/powerpoint/2010/main" val="1523333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16" y="-37277"/>
            <a:ext cx="16668806" cy="9181277"/>
          </a:xfrm>
        </p:spPr>
      </p:pic>
    </p:spTree>
    <p:extLst>
      <p:ext uri="{BB962C8B-B14F-4D97-AF65-F5344CB8AC3E}">
        <p14:creationId xmlns:p14="http://schemas.microsoft.com/office/powerpoint/2010/main" val="3555492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13"/>
            <a:ext cx="16257588" cy="9155113"/>
          </a:xfrm>
        </p:spPr>
      </p:pic>
    </p:spTree>
    <p:extLst>
      <p:ext uri="{BB962C8B-B14F-4D97-AF65-F5344CB8AC3E}">
        <p14:creationId xmlns:p14="http://schemas.microsoft.com/office/powerpoint/2010/main" val="2206233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12"/>
            <a:ext cx="16257588" cy="9172575"/>
          </a:xfrm>
        </p:spPr>
      </p:pic>
    </p:spTree>
    <p:extLst>
      <p:ext uri="{BB962C8B-B14F-4D97-AF65-F5344CB8AC3E}">
        <p14:creationId xmlns:p14="http://schemas.microsoft.com/office/powerpoint/2010/main" val="1555790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6257588" cy="9169400"/>
          </a:xfrm>
        </p:spPr>
      </p:pic>
    </p:spTree>
    <p:extLst>
      <p:ext uri="{BB962C8B-B14F-4D97-AF65-F5344CB8AC3E}">
        <p14:creationId xmlns:p14="http://schemas.microsoft.com/office/powerpoint/2010/main" val="3762553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94"/>
            <a:ext cx="16257588" cy="9170462"/>
          </a:xfrm>
        </p:spPr>
      </p:pic>
    </p:spTree>
    <p:extLst>
      <p:ext uri="{BB962C8B-B14F-4D97-AF65-F5344CB8AC3E}">
        <p14:creationId xmlns:p14="http://schemas.microsoft.com/office/powerpoint/2010/main" val="3128496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-11113"/>
            <a:ext cx="16257587" cy="9155113"/>
          </a:xfrm>
        </p:spPr>
      </p:pic>
    </p:spTree>
    <p:extLst>
      <p:ext uri="{BB962C8B-B14F-4D97-AF65-F5344CB8AC3E}">
        <p14:creationId xmlns:p14="http://schemas.microsoft.com/office/powerpoint/2010/main" val="2295747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13"/>
            <a:ext cx="16257588" cy="9155113"/>
          </a:xfrm>
        </p:spPr>
      </p:pic>
    </p:spTree>
    <p:extLst>
      <p:ext uri="{BB962C8B-B14F-4D97-AF65-F5344CB8AC3E}">
        <p14:creationId xmlns:p14="http://schemas.microsoft.com/office/powerpoint/2010/main" val="1021613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13"/>
            <a:ext cx="16257588" cy="9155113"/>
          </a:xfrm>
        </p:spPr>
      </p:pic>
    </p:spTree>
    <p:extLst>
      <p:ext uri="{BB962C8B-B14F-4D97-AF65-F5344CB8AC3E}">
        <p14:creationId xmlns:p14="http://schemas.microsoft.com/office/powerpoint/2010/main" val="3740542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13"/>
            <a:ext cx="16257588" cy="9155113"/>
          </a:xfrm>
        </p:spPr>
      </p:pic>
    </p:spTree>
    <p:extLst>
      <p:ext uri="{BB962C8B-B14F-4D97-AF65-F5344CB8AC3E}">
        <p14:creationId xmlns:p14="http://schemas.microsoft.com/office/powerpoint/2010/main" val="1077220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6257588" cy="1524000"/>
          </a:xfrm>
        </p:spPr>
        <p:txBody>
          <a:bodyPr>
            <a:noAutofit/>
          </a:bodyPr>
          <a:lstStyle/>
          <a:p>
            <a:pPr algn="ctr"/>
            <a:r>
              <a:rPr lang="en-CA" sz="5400" b="1" dirty="0" smtClean="0">
                <a:solidFill>
                  <a:schemeClr val="accent1"/>
                </a:solidFill>
                <a:latin typeface="+mn-lt"/>
              </a:rPr>
              <a:t>Key Points on Creating Your Vetting Process</a:t>
            </a:r>
            <a:endParaRPr lang="en-US" sz="5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15" y="1739903"/>
            <a:ext cx="13679234" cy="70993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3600" u="sng" dirty="0" smtClean="0"/>
              <a:t>Definitions</a:t>
            </a:r>
            <a:r>
              <a:rPr lang="en-CA" sz="3600" dirty="0" smtClean="0"/>
              <a:t>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900" dirty="0" smtClean="0"/>
              <a:t>Vetting: An educational process which you put potential candidates through to disqualify and qualify your ideal clients to sell themselves to you.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900" dirty="0" err="1" smtClean="0"/>
              <a:t>Bootcamps</a:t>
            </a:r>
            <a:r>
              <a:rPr lang="en-CA" sz="2900" dirty="0" smtClean="0"/>
              <a:t> and One Day OMEGA MIND™ Intensives are macro vetting processes to have ideal candidates self select themselves to work with you.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900" dirty="0" smtClean="0"/>
              <a:t>Assessment instruments like the Profit Projector™ are micro vetting processes to have ideal candidates self select themselves to work with you.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900" dirty="0" smtClean="0"/>
              <a:t>Ideally five key criteria are a great way at creating ALLURE, anticipation and urgency to work with you.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900" dirty="0" smtClean="0"/>
              <a:t>Communicate the criteria in your consultative process, anchoring them in steps 1-7 of the consultative process and especially between Step 8 and 9 before sending the Executive Summary.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900" dirty="0" smtClean="0"/>
              <a:t>BONUS: Leverage the power of social proof in your Vetting Process.</a:t>
            </a:r>
          </a:p>
          <a:p>
            <a:pPr>
              <a:buFont typeface="Wingdings" panose="05000000000000000000" pitchFamily="2" charset="2"/>
              <a:buChar char="Ø"/>
            </a:pPr>
            <a:endParaRPr lang="en-CA" sz="3600" dirty="0" smtClean="0"/>
          </a:p>
          <a:p>
            <a:pPr marL="1377990" lvl="1" indent="-742950">
              <a:buAutoNum type="arabicPeriod"/>
            </a:pPr>
            <a:endParaRPr lang="en-CA" sz="2900" dirty="0"/>
          </a:p>
          <a:p>
            <a:pPr marL="635040" lvl="1" indent="0">
              <a:buNone/>
            </a:pPr>
            <a:endParaRPr lang="en-CA" sz="2900" dirty="0" smtClean="0"/>
          </a:p>
          <a:p>
            <a:pPr marL="1377990" lvl="1" indent="-742950">
              <a:buAutoNum type="arabicPeriod"/>
            </a:pPr>
            <a:endParaRPr lang="en-CA" sz="2900" dirty="0"/>
          </a:p>
          <a:p>
            <a:pPr marL="816428" indent="-816428">
              <a:buAutoNum type="arabicPeriod"/>
            </a:pPr>
            <a:endParaRPr lang="en-US" sz="3600" dirty="0" smtClean="0">
              <a:latin typeface="Cambria" pitchFamily="18" charset="0"/>
            </a:endParaRPr>
          </a:p>
          <a:p>
            <a:pPr marL="816428" indent="-816428">
              <a:buAutoNum type="arabicPeriod"/>
            </a:pPr>
            <a:endParaRPr lang="en-US" sz="3600" dirty="0">
              <a:latin typeface="Cambria" pitchFamily="18" charset="0"/>
            </a:endParaRPr>
          </a:p>
          <a:p>
            <a:pPr marL="816428" indent="-816428"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78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3" y="1739933"/>
            <a:ext cx="14669931" cy="7404097"/>
          </a:xfrm>
        </p:spPr>
        <p:txBody>
          <a:bodyPr/>
          <a:lstStyle/>
          <a:p>
            <a:pPr marL="914400" indent="-914400">
              <a:buFont typeface="Wingdings" panose="05000000000000000000" pitchFamily="2" charset="2"/>
              <a:buChar char="Ø"/>
            </a:pPr>
            <a:endParaRPr lang="en-CA" sz="4800" dirty="0" smtClean="0">
              <a:latin typeface="Cambria" pitchFamily="18" charset="0"/>
            </a:endParaRPr>
          </a:p>
          <a:p>
            <a:pPr marL="914400" indent="-914400">
              <a:buAutoNum type="arabicPeriod"/>
            </a:pPr>
            <a:endParaRPr lang="en-CA" sz="4800" dirty="0">
              <a:latin typeface="Cambria" pitchFamily="18" charset="0"/>
            </a:endParaRPr>
          </a:p>
          <a:p>
            <a:pPr indent="0"/>
            <a:endParaRPr lang="en-CA" dirty="0">
              <a:latin typeface="Cambria" pitchFamily="18" charset="0"/>
            </a:endParaRPr>
          </a:p>
          <a:p>
            <a:pPr indent="0"/>
            <a:endParaRPr lang="en-CA" dirty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25384" y="2753782"/>
            <a:ext cx="16066451" cy="639021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857250" indent="-8572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6300" b="1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Attract high-end clients who pay high fees.</a:t>
            </a:r>
          </a:p>
          <a:p>
            <a:pPr marL="857250" indent="-8572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6300" b="1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Work with </a:t>
            </a:r>
            <a:r>
              <a:rPr lang="en-US" sz="6300" b="1" i="1" u="sng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fewer</a:t>
            </a:r>
            <a:r>
              <a:rPr lang="en-US" sz="6300" b="1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, </a:t>
            </a:r>
            <a:r>
              <a:rPr lang="en-US" sz="6300" b="1" i="1" u="sng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bigger</a:t>
            </a:r>
            <a:r>
              <a:rPr lang="en-US" sz="6300" b="1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 clients.</a:t>
            </a:r>
          </a:p>
          <a:p>
            <a:pPr marL="857250" indent="-8572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6300" b="1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The big money is in coaching/consulting &amp; masterminds.</a:t>
            </a:r>
          </a:p>
          <a:p>
            <a:pPr marL="457200" lvl="1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300" b="1" kern="0" dirty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	</a:t>
            </a:r>
            <a:r>
              <a:rPr lang="en-US" sz="6300" b="1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1. Coaching &amp; Co-Branding™</a:t>
            </a:r>
          </a:p>
          <a:p>
            <a:pPr marL="457200" lvl="1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300" b="1" kern="0" dirty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	</a:t>
            </a:r>
            <a:r>
              <a:rPr lang="en-US" sz="6300" b="1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2. Mastermind </a:t>
            </a:r>
            <a:r>
              <a:rPr lang="en-US" sz="63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Monetizer</a:t>
            </a:r>
            <a:r>
              <a:rPr lang="en-US" sz="6300" b="1" kern="0" dirty="0" smtClean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™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6300" b="1" kern="0" dirty="0" smtClean="0">
              <a:solidFill>
                <a:srgbClr val="000000"/>
              </a:solidFill>
              <a:sym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85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3" y="1739933"/>
            <a:ext cx="14669931" cy="7404097"/>
          </a:xfrm>
        </p:spPr>
        <p:txBody>
          <a:bodyPr/>
          <a:lstStyle/>
          <a:p>
            <a:pPr marL="914400" indent="-914400">
              <a:buFont typeface="Wingdings" panose="05000000000000000000" pitchFamily="2" charset="2"/>
              <a:buChar char="Ø"/>
            </a:pPr>
            <a:endParaRPr lang="en-CA" sz="4800" dirty="0" smtClean="0">
              <a:latin typeface="Cambria" pitchFamily="18" charset="0"/>
            </a:endParaRPr>
          </a:p>
          <a:p>
            <a:pPr marL="914400" indent="-914400">
              <a:buAutoNum type="arabicPeriod"/>
            </a:pPr>
            <a:endParaRPr lang="en-CA" sz="4800" dirty="0">
              <a:latin typeface="Cambria" pitchFamily="18" charset="0"/>
            </a:endParaRPr>
          </a:p>
          <a:p>
            <a:pPr indent="0"/>
            <a:endParaRPr lang="en-CA" dirty="0">
              <a:latin typeface="Cambria" pitchFamily="18" charset="0"/>
            </a:endParaRPr>
          </a:p>
          <a:p>
            <a:pPr indent="0"/>
            <a:endParaRPr lang="en-CA" dirty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25384" y="2514600"/>
            <a:ext cx="16066451" cy="63902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57250" indent="-8572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6300" b="1" kern="0" dirty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Leverage a new Royalty Revenue Model: </a:t>
            </a:r>
          </a:p>
          <a:p>
            <a:pPr marL="1771643" lvl="2" indent="-8572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6300" b="1" kern="0" dirty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Layered Income which is…</a:t>
            </a:r>
          </a:p>
          <a:p>
            <a:pPr marL="2971784" lvl="4" indent="-11430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6300" b="1" kern="0" dirty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Passive</a:t>
            </a:r>
          </a:p>
          <a:p>
            <a:pPr marL="2971784" lvl="4" indent="-11430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6300" b="1" kern="0" dirty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Long Term</a:t>
            </a:r>
          </a:p>
          <a:p>
            <a:pPr marL="2971784" lvl="4" indent="-11430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6300" b="1" kern="0" dirty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Cumulative</a:t>
            </a:r>
            <a:endParaRPr lang="en-US" sz="6300" b="1" kern="0" dirty="0">
              <a:solidFill>
                <a:srgbClr val="000000"/>
              </a:solidFill>
              <a:sym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6300" b="1" kern="0" dirty="0" smtClean="0">
              <a:solidFill>
                <a:srgbClr val="000000"/>
              </a:solidFill>
              <a:sym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10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KellanFluckiger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-1295400"/>
            <a:ext cx="16257588" cy="119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88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33650"/>
            <a:ext cx="15825746" cy="6610350"/>
          </a:xfrm>
        </p:spPr>
        <p:txBody>
          <a:bodyPr/>
          <a:lstStyle/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200" dirty="0" smtClean="0">
                <a:latin typeface="Cambria" pitchFamily="18" charset="0"/>
              </a:rPr>
              <a:t>Work with Glenn for one year in the ultimate mastermind focused on pure execution.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200" dirty="0" smtClean="0">
                <a:latin typeface="Cambria" pitchFamily="18" charset="0"/>
              </a:rPr>
              <a:t>Get both Certification &amp; Co-Branding™ ($40k) + Mastermind </a:t>
            </a:r>
            <a:r>
              <a:rPr lang="en-CA" sz="4200" dirty="0" err="1" smtClean="0">
                <a:latin typeface="Cambria" pitchFamily="18" charset="0"/>
              </a:rPr>
              <a:t>Monetizer</a:t>
            </a:r>
            <a:r>
              <a:rPr lang="en-CA" sz="4200" dirty="0" smtClean="0">
                <a:latin typeface="Cambria" pitchFamily="18" charset="0"/>
              </a:rPr>
              <a:t>™ programs ($40k).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200" u="sng" dirty="0" smtClean="0">
                <a:latin typeface="Cambria" pitchFamily="18" charset="0"/>
              </a:rPr>
              <a:t>Four</a:t>
            </a:r>
            <a:r>
              <a:rPr lang="en-CA" sz="4200" dirty="0" smtClean="0">
                <a:latin typeface="Cambria" pitchFamily="18" charset="0"/>
              </a:rPr>
              <a:t> 3 Day events.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200" dirty="0" smtClean="0">
                <a:latin typeface="Cambria" pitchFamily="18" charset="0"/>
              </a:rPr>
              <a:t>You get my certification and co-branding program where I assist you to create and sell them for $15k to $25k.</a:t>
            </a:r>
          </a:p>
          <a:p>
            <a:pPr indent="0"/>
            <a:endParaRPr lang="en-CA" sz="4800" dirty="0">
              <a:latin typeface="Cambria" pitchFamily="18" charset="0"/>
            </a:endParaRPr>
          </a:p>
          <a:p>
            <a:pPr indent="0"/>
            <a:endParaRPr lang="en-CA" dirty="0">
              <a:latin typeface="Cambria" pitchFamily="18" charset="0"/>
            </a:endParaRPr>
          </a:p>
          <a:p>
            <a:pPr indent="0"/>
            <a:endParaRPr lang="en-CA" dirty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00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14606"/>
            <a:ext cx="16257588" cy="6324603"/>
          </a:xfrm>
        </p:spPr>
        <p:txBody>
          <a:bodyPr/>
          <a:lstStyle/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800" dirty="0" smtClean="0">
                <a:latin typeface="Cambria" pitchFamily="18" charset="0"/>
              </a:rPr>
              <a:t>You will get video footage of you presenting to the group with testimonials from each group member.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800" dirty="0" smtClean="0">
                <a:latin typeface="Cambria" pitchFamily="18" charset="0"/>
              </a:rPr>
              <a:t>Create your own high-end, exclusive intensives.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800" dirty="0" smtClean="0">
                <a:latin typeface="Cambria" pitchFamily="18" charset="0"/>
              </a:rPr>
              <a:t>Each OMEGA MIND</a:t>
            </a:r>
            <a:r>
              <a:rPr lang="en-CA" sz="4800" i="1" dirty="0" smtClean="0">
                <a:latin typeface="Cambria" pitchFamily="18" charset="0"/>
              </a:rPr>
              <a:t>™</a:t>
            </a:r>
            <a:r>
              <a:rPr lang="en-CA" sz="4800" dirty="0" smtClean="0">
                <a:latin typeface="Cambria" pitchFamily="18" charset="0"/>
              </a:rPr>
              <a:t> Member is personally vetted by Glenn.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800" dirty="0" smtClean="0">
                <a:latin typeface="Cambria" pitchFamily="18" charset="0"/>
              </a:rPr>
              <a:t>Each OMEGA MIND</a:t>
            </a:r>
            <a:r>
              <a:rPr lang="en-CA" sz="4800" i="1" dirty="0" smtClean="0">
                <a:latin typeface="Cambria" pitchFamily="18" charset="0"/>
              </a:rPr>
              <a:t>™</a:t>
            </a:r>
            <a:r>
              <a:rPr lang="en-CA" sz="4800" dirty="0" smtClean="0">
                <a:latin typeface="Cambria" pitchFamily="18" charset="0"/>
              </a:rPr>
              <a:t> Member will provide all members with access to their top business building system.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endParaRPr lang="en-CA" sz="4800" dirty="0" smtClean="0">
              <a:latin typeface="Cambria" pitchFamily="18" charset="0"/>
            </a:endParaRPr>
          </a:p>
          <a:p>
            <a:pPr marL="914400" indent="-914400">
              <a:buAutoNum type="arabicPeriod"/>
            </a:pPr>
            <a:endParaRPr lang="en-CA" sz="4800" dirty="0">
              <a:latin typeface="Cambria" pitchFamily="18" charset="0"/>
            </a:endParaRPr>
          </a:p>
          <a:p>
            <a:pPr indent="0"/>
            <a:endParaRPr lang="en-CA" dirty="0">
              <a:latin typeface="Cambria" pitchFamily="18" charset="0"/>
            </a:endParaRPr>
          </a:p>
          <a:p>
            <a:pPr indent="0"/>
            <a:endParaRPr lang="en-CA" dirty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74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14613"/>
            <a:ext cx="16257588" cy="6629401"/>
          </a:xfrm>
          <a:ln>
            <a:solidFill>
              <a:schemeClr val="accent1"/>
            </a:solidFill>
          </a:ln>
        </p:spPr>
        <p:txBody>
          <a:bodyPr/>
          <a:lstStyle/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800" dirty="0" smtClean="0">
                <a:latin typeface="Cambria" pitchFamily="18" charset="0"/>
              </a:rPr>
              <a:t>Featured in </a:t>
            </a:r>
            <a:r>
              <a:rPr lang="en-CA" sz="4800" i="1" dirty="0" smtClean="0">
                <a:latin typeface="Cambria" pitchFamily="18" charset="0"/>
              </a:rPr>
              <a:t>Lifestyle Entrepreneur Magazine™</a:t>
            </a:r>
            <a:r>
              <a:rPr lang="en-CA" sz="4800" dirty="0" smtClean="0">
                <a:latin typeface="Cambria" pitchFamily="18" charset="0"/>
              </a:rPr>
              <a:t>.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800" dirty="0" smtClean="0">
                <a:latin typeface="Cambria" pitchFamily="18" charset="0"/>
              </a:rPr>
              <a:t>Build your company from the ultimate business acceleration model. (Create your own coaching/consulting &amp; co-branding program.)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800" dirty="0" smtClean="0">
                <a:latin typeface="Cambria" pitchFamily="18" charset="0"/>
              </a:rPr>
              <a:t>Access to Glenn’s </a:t>
            </a:r>
            <a:r>
              <a:rPr lang="en-CA" sz="4800" i="1" u="sng" dirty="0" smtClean="0">
                <a:latin typeface="Cambria" pitchFamily="18" charset="0"/>
              </a:rPr>
              <a:t>Executive Mentoring Mastermind</a:t>
            </a:r>
            <a:r>
              <a:rPr lang="en-CA" sz="4800" i="1" dirty="0" smtClean="0">
                <a:latin typeface="Cambria" pitchFamily="18" charset="0"/>
              </a:rPr>
              <a:t>™</a:t>
            </a:r>
            <a:r>
              <a:rPr lang="en-CA" sz="4800" i="1" u="sng" dirty="0" smtClean="0">
                <a:latin typeface="Cambria" pitchFamily="18" charset="0"/>
              </a:rPr>
              <a:t> </a:t>
            </a:r>
            <a:r>
              <a:rPr lang="en-CA" sz="4800" dirty="0" smtClean="0">
                <a:latin typeface="Cambria" pitchFamily="18" charset="0"/>
              </a:rPr>
              <a:t>Program ($6K/month)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800" dirty="0" smtClean="0">
                <a:latin typeface="Cambria" pitchFamily="18" charset="0"/>
              </a:rPr>
              <a:t>Access to Glenn’s </a:t>
            </a:r>
            <a:r>
              <a:rPr lang="en-CA" sz="4800" i="1" u="sng" dirty="0" smtClean="0">
                <a:latin typeface="Cambria" pitchFamily="18" charset="0"/>
              </a:rPr>
              <a:t>Certification Royalty Riches</a:t>
            </a:r>
            <a:r>
              <a:rPr lang="en-CA" sz="4800" i="1" dirty="0" smtClean="0">
                <a:latin typeface="Cambria" pitchFamily="18" charset="0"/>
              </a:rPr>
              <a:t>™ </a:t>
            </a:r>
            <a:r>
              <a:rPr lang="en-CA" sz="4800" dirty="0" smtClean="0">
                <a:latin typeface="Cambria" pitchFamily="18" charset="0"/>
              </a:rPr>
              <a:t>Program ($10K)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endParaRPr lang="en-CA" sz="4800" dirty="0" smtClean="0">
              <a:latin typeface="Cambria" pitchFamily="18" charset="0"/>
            </a:endParaRPr>
          </a:p>
          <a:p>
            <a:pPr marL="914400" indent="-914400">
              <a:buAutoNum type="arabicPeriod"/>
            </a:pPr>
            <a:endParaRPr lang="en-CA" sz="4800" dirty="0">
              <a:latin typeface="Cambria" pitchFamily="18" charset="0"/>
            </a:endParaRPr>
          </a:p>
          <a:p>
            <a:pPr indent="0"/>
            <a:endParaRPr lang="en-CA" dirty="0">
              <a:latin typeface="Cambria" pitchFamily="18" charset="0"/>
            </a:endParaRPr>
          </a:p>
          <a:p>
            <a:pPr indent="0"/>
            <a:endParaRPr lang="en-CA" dirty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74" y="-19050"/>
            <a:ext cx="6159564" cy="9232284"/>
          </a:xfrm>
        </p:spPr>
      </p:pic>
    </p:spTree>
    <p:extLst>
      <p:ext uri="{BB962C8B-B14F-4D97-AF65-F5344CB8AC3E}">
        <p14:creationId xmlns:p14="http://schemas.microsoft.com/office/powerpoint/2010/main" val="1177044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14613"/>
            <a:ext cx="16257588" cy="6629401"/>
          </a:xfrm>
        </p:spPr>
        <p:txBody>
          <a:bodyPr/>
          <a:lstStyle/>
          <a:p>
            <a:pPr indent="0"/>
            <a:r>
              <a:rPr lang="en-CA" sz="4800" b="1" u="sng" dirty="0" smtClean="0">
                <a:solidFill>
                  <a:srgbClr val="C00000"/>
                </a:solidFill>
                <a:latin typeface="Cambria" pitchFamily="18" charset="0"/>
              </a:rPr>
              <a:t>EXCLUSIVE BONUSES</a:t>
            </a:r>
            <a:r>
              <a:rPr lang="en-CA" sz="4800" dirty="0" smtClean="0">
                <a:latin typeface="Cambria" pitchFamily="18" charset="0"/>
              </a:rPr>
              <a:t>: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200" dirty="0">
                <a:latin typeface="Cambria" panose="02040503050406030204" pitchFamily="18" charset="0"/>
              </a:rPr>
              <a:t>Access to Glenn </a:t>
            </a:r>
            <a:r>
              <a:rPr lang="en-CA" sz="4200" dirty="0" err="1">
                <a:latin typeface="Cambria" panose="02040503050406030204" pitchFamily="18" charset="0"/>
              </a:rPr>
              <a:t>Dietzel’s</a:t>
            </a:r>
            <a:r>
              <a:rPr lang="en-CA" sz="4200" dirty="0">
                <a:latin typeface="Cambria" panose="02040503050406030204" pitchFamily="18" charset="0"/>
              </a:rPr>
              <a:t> private 2 day event in which he trained his own clients in his certification and </a:t>
            </a:r>
            <a:r>
              <a:rPr lang="en-CA" sz="4200" dirty="0" smtClean="0">
                <a:latin typeface="Cambria" panose="02040503050406030204" pitchFamily="18" charset="0"/>
              </a:rPr>
              <a:t>co-branding </a:t>
            </a:r>
            <a:r>
              <a:rPr lang="en-CA" sz="4200" dirty="0">
                <a:latin typeface="Cambria" panose="02040503050406030204" pitchFamily="18" charset="0"/>
              </a:rPr>
              <a:t>process. ($15,000</a:t>
            </a:r>
            <a:r>
              <a:rPr lang="en-CA" sz="4200" dirty="0" smtClean="0">
                <a:latin typeface="Cambria" panose="02040503050406030204" pitchFamily="18" charset="0"/>
              </a:rPr>
              <a:t>)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200" dirty="0">
                <a:latin typeface="Cambria" panose="02040503050406030204" pitchFamily="18" charset="0"/>
              </a:rPr>
              <a:t>Access to Glenn’s certification </a:t>
            </a:r>
            <a:r>
              <a:rPr lang="en-CA" sz="4200" dirty="0" smtClean="0">
                <a:latin typeface="Cambria" panose="02040503050406030204" pitchFamily="18" charset="0"/>
              </a:rPr>
              <a:t>action guide. </a:t>
            </a:r>
            <a:r>
              <a:rPr lang="en-CA" sz="4200" dirty="0">
                <a:latin typeface="Cambria" panose="02040503050406030204" pitchFamily="18" charset="0"/>
              </a:rPr>
              <a:t>($5,000)</a:t>
            </a:r>
            <a:endParaRPr lang="en-CA" sz="4200" dirty="0" smtClean="0">
              <a:latin typeface="Cambria" pitchFamily="18" charset="0"/>
            </a:endParaRP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en-CA" sz="4200" dirty="0">
                <a:latin typeface="Cambria" panose="02040503050406030204" pitchFamily="18" charset="0"/>
              </a:rPr>
              <a:t>Access to Glenn’s proprietary systems which demonstrate how he leverages accelerated business growth and advanced teaching/learning processes so that you can model the same in your industry. (Priceless) </a:t>
            </a:r>
            <a:endParaRPr lang="en-CA" sz="4200" dirty="0" smtClean="0">
              <a:latin typeface="Cambria" panose="02040503050406030204" pitchFamily="18" charset="0"/>
            </a:endParaRPr>
          </a:p>
          <a:p>
            <a:pPr indent="0"/>
            <a:endParaRPr lang="en-CA" sz="4800" dirty="0">
              <a:latin typeface="Cambria" pitchFamily="18" charset="0"/>
            </a:endParaRPr>
          </a:p>
          <a:p>
            <a:pPr indent="0"/>
            <a:endParaRPr lang="en-CA" dirty="0">
              <a:latin typeface="Cambria" pitchFamily="18" charset="0"/>
            </a:endParaRPr>
          </a:p>
          <a:p>
            <a:pPr indent="0"/>
            <a:endParaRPr lang="en-CA" dirty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96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8" y="1447800"/>
            <a:ext cx="15837127" cy="152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50" y="2824308"/>
            <a:ext cx="15907057" cy="357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39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Donna Orbovich Testimonial for Glenn Dietze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34146" y="-57834"/>
            <a:ext cx="16628011" cy="9354234"/>
          </a:xfrm>
        </p:spPr>
      </p:pic>
    </p:spTree>
    <p:extLst>
      <p:ext uri="{BB962C8B-B14F-4D97-AF65-F5344CB8AC3E}">
        <p14:creationId xmlns:p14="http://schemas.microsoft.com/office/powerpoint/2010/main" val="1213405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0" y="-8055"/>
            <a:ext cx="14401600" cy="9159321"/>
          </a:xfrm>
        </p:spPr>
      </p:pic>
    </p:spTree>
    <p:extLst>
      <p:ext uri="{BB962C8B-B14F-4D97-AF65-F5344CB8AC3E}">
        <p14:creationId xmlns:p14="http://schemas.microsoft.com/office/powerpoint/2010/main" val="1568019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"/>
            <a:ext cx="16257588" cy="661722"/>
          </a:xfrm>
          <a:prstGeom prst="rect">
            <a:avLst/>
          </a:prstGeom>
          <a:solidFill>
            <a:srgbClr val="333399"/>
          </a:solidFill>
        </p:spPr>
        <p:txBody>
          <a:bodyPr wrap="square" lIns="91440" tIns="45721" rIns="91440" bIns="45721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700" dirty="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032001"/>
            <a:ext cx="16066451" cy="603461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6300" b="1" kern="0" dirty="0" smtClean="0">
              <a:solidFill>
                <a:srgbClr val="0000FF"/>
              </a:solidFill>
              <a:latin typeface="Tahoma" pitchFamily="34" charset="0"/>
              <a:sym typeface="Arial" charset="0"/>
            </a:endParaRP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300" b="1" kern="0" dirty="0" smtClean="0">
                <a:solidFill>
                  <a:srgbClr val="000000"/>
                </a:solidFill>
                <a:sym typeface="Arial" charset="0"/>
              </a:rPr>
              <a:t>‘Speed-to-Market’ Consultation</a:t>
            </a: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6300" b="1" kern="0" dirty="0" smtClean="0">
              <a:solidFill>
                <a:srgbClr val="000000"/>
              </a:solidFill>
              <a:sym typeface="Arial" charset="0"/>
            </a:endParaRP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900" b="1" kern="0" dirty="0" smtClean="0">
                <a:solidFill>
                  <a:srgbClr val="000000"/>
                </a:solidFill>
                <a:sym typeface="Arial" charset="0"/>
              </a:rPr>
              <a:t>Text </a:t>
            </a:r>
            <a:r>
              <a:rPr lang="en-US" sz="9900" b="1" kern="0" dirty="0" smtClean="0">
                <a:solidFill>
                  <a:srgbClr val="C00000"/>
                </a:solidFill>
                <a:sym typeface="Arial" charset="0"/>
              </a:rPr>
              <a:t>omega </a:t>
            </a:r>
            <a:r>
              <a:rPr lang="en-US" sz="9900" b="1" kern="0" dirty="0" smtClean="0">
                <a:solidFill>
                  <a:srgbClr val="000000"/>
                </a:solidFill>
                <a:sym typeface="Arial" charset="0"/>
              </a:rPr>
              <a:t>to 248-469-4376 </a:t>
            </a: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6000" b="1" kern="0" dirty="0" smtClean="0">
              <a:solidFill>
                <a:srgbClr val="000000"/>
              </a:solidFill>
              <a:sym typeface="Arial" charset="0"/>
            </a:endParaRP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kern="0" dirty="0" smtClean="0">
                <a:solidFill>
                  <a:srgbClr val="000000"/>
                </a:solidFill>
                <a:sym typeface="Arial" charset="0"/>
              </a:rPr>
              <a:t>519.542.3043 </a:t>
            </a:r>
            <a:br>
              <a:rPr lang="en-US" sz="4400" b="1" kern="0" dirty="0" smtClean="0">
                <a:solidFill>
                  <a:srgbClr val="000000"/>
                </a:solidFill>
                <a:sym typeface="Arial" charset="0"/>
              </a:rPr>
            </a:br>
            <a:r>
              <a:rPr lang="en-US" sz="4400" b="1" kern="0" dirty="0" smtClean="0">
                <a:solidFill>
                  <a:srgbClr val="000000"/>
                </a:solidFill>
                <a:sym typeface="Arial" charset="0"/>
              </a:rPr>
              <a:t>(Awakened Int’l Office)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6300" b="1" kern="0" dirty="0" smtClean="0">
              <a:solidFill>
                <a:srgbClr val="000000"/>
              </a:solidFill>
              <a:sym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6300" b="1" kern="0" dirty="0" smtClean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26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22" y="-38100"/>
            <a:ext cx="6838122" cy="9105433"/>
          </a:xfrm>
        </p:spPr>
      </p:pic>
    </p:spTree>
    <p:extLst>
      <p:ext uri="{BB962C8B-B14F-4D97-AF65-F5344CB8AC3E}">
        <p14:creationId xmlns:p14="http://schemas.microsoft.com/office/powerpoint/2010/main" val="1221419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 descr="CS -- ES -- Page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94629" y="55050"/>
            <a:ext cx="6470930" cy="9088950"/>
          </a:xfrm>
        </p:spPr>
      </p:pic>
    </p:spTree>
    <p:extLst>
      <p:ext uri="{BB962C8B-B14F-4D97-AF65-F5344CB8AC3E}">
        <p14:creationId xmlns:p14="http://schemas.microsoft.com/office/powerpoint/2010/main" val="3163278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3132" y="827584"/>
            <a:ext cx="16224455" cy="61485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8700" b="1" dirty="0" smtClean="0"/>
              <a:t>How to Get Case Studies That Close Your Deals. </a:t>
            </a:r>
            <a:br>
              <a:rPr lang="en-US" sz="8700" b="1" dirty="0" smtClean="0"/>
            </a:br>
            <a:r>
              <a:rPr lang="en-US" sz="7100" dirty="0"/>
              <a:t/>
            </a:r>
            <a:br>
              <a:rPr lang="en-US" sz="7100" dirty="0"/>
            </a:br>
            <a:r>
              <a:rPr lang="en-US" sz="5200" dirty="0" smtClean="0"/>
              <a:t>“And Have Clients Sell Themselves to You.”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873450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16257588" cy="1524000"/>
          </a:xfrm>
        </p:spPr>
        <p:txBody>
          <a:bodyPr/>
          <a:lstStyle/>
          <a:p>
            <a:pPr algn="ctr"/>
            <a:r>
              <a:rPr lang="en-CA" sz="6400" b="1" smtClean="0">
                <a:latin typeface="Cambria" panose="02040503050406030204" pitchFamily="18" charset="0"/>
              </a:rPr>
              <a:t>5 Principles </a:t>
            </a:r>
            <a:r>
              <a:rPr lang="en-CA" sz="6400" b="1" dirty="0" smtClean="0">
                <a:latin typeface="Cambria" panose="02040503050406030204" pitchFamily="18" charset="0"/>
              </a:rPr>
              <a:t>to Getting GREAT Case Studies</a:t>
            </a:r>
            <a:endParaRPr lang="en-CA" sz="64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917" y="1676400"/>
            <a:ext cx="13818950" cy="7467600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Use the Interview Client Action Plan – 10,000 hours of figuring out the best questions to ask and how to get referrals to boot.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Know the 7 Patterns of Buyer Resistance.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Pre-emptively eliminate  buyer resistance. Know what will hold them back.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Make sure candidates for your coaching programs know they will be case studies. Reflect this in your Executive Summary.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Interview your clients on Google Hangouts to reflect the principles and your training in your consultative process (Steps 1-7).</a:t>
            </a:r>
          </a:p>
          <a:p>
            <a:pPr marL="742950" indent="-742950">
              <a:buAutoNum type="arabicPeriod"/>
            </a:pPr>
            <a:endParaRPr lang="en-CA" sz="3600" dirty="0" smtClean="0">
              <a:latin typeface="Cambria" panose="02040503050406030204" pitchFamily="18" charset="0"/>
            </a:endParaRPr>
          </a:p>
          <a:p>
            <a:pPr marL="742950" indent="-742950">
              <a:buAutoNum type="arabicPeriod"/>
            </a:pPr>
            <a:endParaRPr lang="en-CA" sz="3600" dirty="0" smtClean="0">
              <a:latin typeface="Cambria" panose="02040503050406030204" pitchFamily="18" charset="0"/>
            </a:endParaRPr>
          </a:p>
          <a:p>
            <a:pPr marL="816428" indent="-816428"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0974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16257588" cy="1524000"/>
          </a:xfrm>
        </p:spPr>
        <p:txBody>
          <a:bodyPr/>
          <a:lstStyle/>
          <a:p>
            <a:pPr algn="ctr"/>
            <a:r>
              <a:rPr lang="en-CA" sz="7200" b="1" dirty="0" smtClean="0">
                <a:latin typeface="Cambria" panose="02040503050406030204" pitchFamily="18" charset="0"/>
              </a:rPr>
              <a:t>The 7 Patterns of Buyer Resistance</a:t>
            </a:r>
            <a:endParaRPr lang="en-CA" sz="72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917" y="1676400"/>
            <a:ext cx="13818950" cy="7467600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The Looker. Resistance because they think they can get everything for free online.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The Expert. Resistance is based on appearing to be a ‘know-it-all’.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The Newbie-</a:t>
            </a:r>
            <a:r>
              <a:rPr lang="en-CA" sz="3600" dirty="0" err="1" smtClean="0">
                <a:latin typeface="Cambria" panose="02040503050406030204" pitchFamily="18" charset="0"/>
              </a:rPr>
              <a:t>Startup</a:t>
            </a:r>
            <a:r>
              <a:rPr lang="en-CA" sz="3600" dirty="0" smtClean="0">
                <a:latin typeface="Cambria" panose="02040503050406030204" pitchFamily="18" charset="0"/>
              </a:rPr>
              <a:t>. Resistance is based on feeling like they don’t have enough experience to fully begin.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The Procrastinator. Resistance based on over-thinking. 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The Pretender. Resistance based on overwhelm. The quintessential non follow-through addict.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The Perfectionist. Resistance because can’t make fast decisions.</a:t>
            </a:r>
          </a:p>
          <a:p>
            <a:pPr marL="742950" indent="-742950">
              <a:buAutoNum type="arabicPeriod"/>
            </a:pPr>
            <a:r>
              <a:rPr lang="en-CA" sz="3600" dirty="0" smtClean="0">
                <a:latin typeface="Cambria" panose="02040503050406030204" pitchFamily="18" charset="0"/>
              </a:rPr>
              <a:t>The Skeptic. Resistance because don’t believe the claims and feels too good to be true.</a:t>
            </a:r>
          </a:p>
          <a:p>
            <a:pPr marL="742950" indent="-742950">
              <a:buAutoNum type="arabicPeriod"/>
            </a:pPr>
            <a:endParaRPr lang="en-CA" sz="3600" dirty="0" smtClean="0">
              <a:latin typeface="Cambria" panose="02040503050406030204" pitchFamily="18" charset="0"/>
            </a:endParaRPr>
          </a:p>
          <a:p>
            <a:pPr marL="816428" indent="-816428"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4444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5" y="0"/>
            <a:ext cx="16274968" cy="9144000"/>
          </a:xfrm>
        </p:spPr>
      </p:pic>
    </p:spTree>
    <p:extLst>
      <p:ext uri="{BB962C8B-B14F-4D97-AF65-F5344CB8AC3E}">
        <p14:creationId xmlns:p14="http://schemas.microsoft.com/office/powerpoint/2010/main" val="2061230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0" y="-8055"/>
            <a:ext cx="14401600" cy="9159321"/>
          </a:xfrm>
        </p:spPr>
      </p:pic>
    </p:spTree>
    <p:extLst>
      <p:ext uri="{BB962C8B-B14F-4D97-AF65-F5344CB8AC3E}">
        <p14:creationId xmlns:p14="http://schemas.microsoft.com/office/powerpoint/2010/main" val="930071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3132" y="827584"/>
            <a:ext cx="16224455" cy="61485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8700" b="1" dirty="0" smtClean="0"/>
              <a:t>How to Create Clarity to Build an Irresistible offer</a:t>
            </a:r>
            <a:r>
              <a:rPr lang="en-US" sz="8700" b="1" dirty="0" smtClean="0"/>
              <a:t>. </a:t>
            </a:r>
            <a:r>
              <a:rPr lang="en-US" sz="8700" b="1" dirty="0" smtClean="0"/>
              <a:t/>
            </a:r>
            <a:br>
              <a:rPr lang="en-US" sz="8700" b="1" dirty="0" smtClean="0"/>
            </a:br>
            <a:r>
              <a:rPr lang="en-US" sz="7100" dirty="0"/>
              <a:t/>
            </a:r>
            <a:br>
              <a:rPr lang="en-US" sz="7100" dirty="0"/>
            </a:br>
            <a:r>
              <a:rPr lang="en-US" sz="5200" dirty="0" smtClean="0"/>
              <a:t>“And Have Clients Sell Themselves to You.”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21678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9" y="1763688"/>
            <a:ext cx="1590849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66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346332" y="1077218"/>
            <a:ext cx="13412510" cy="8066782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200" b="1" dirty="0" smtClean="0">
                <a:latin typeface="Cambria" pitchFamily="18" charset="0"/>
              </a:rPr>
              <a:t/>
            </a:r>
            <a:br>
              <a:rPr lang="en-US" sz="6200" b="1" dirty="0" smtClean="0">
                <a:latin typeface="Cambria" pitchFamily="18" charset="0"/>
              </a:rPr>
            </a:br>
            <a:r>
              <a:rPr lang="en-US" sz="6200" b="1" dirty="0">
                <a:latin typeface="Cambria" pitchFamily="18" charset="0"/>
              </a:rPr>
              <a:t/>
            </a:r>
            <a:br>
              <a:rPr lang="en-US" sz="6200" b="1" dirty="0">
                <a:latin typeface="Cambria" pitchFamily="18" charset="0"/>
              </a:rPr>
            </a:br>
            <a:r>
              <a:rPr lang="en-US" sz="6200" b="1" dirty="0" smtClean="0">
                <a:latin typeface="Cambria" pitchFamily="18" charset="0"/>
              </a:rPr>
              <a:t/>
            </a:r>
            <a:br>
              <a:rPr lang="en-US" sz="6200" b="1" dirty="0" smtClean="0">
                <a:latin typeface="Cambria" pitchFamily="18" charset="0"/>
              </a:rPr>
            </a:br>
            <a:r>
              <a:rPr lang="en-US" sz="6200" b="1" dirty="0">
                <a:latin typeface="Cambria" pitchFamily="18" charset="0"/>
              </a:rPr>
              <a:t/>
            </a:r>
            <a:br>
              <a:rPr lang="en-US" sz="6200" b="1" dirty="0">
                <a:latin typeface="Cambria" pitchFamily="18" charset="0"/>
              </a:rPr>
            </a:br>
            <a:r>
              <a:rPr lang="en-US" sz="6200" b="1" dirty="0" smtClean="0">
                <a:latin typeface="Cambria" pitchFamily="18" charset="0"/>
              </a:rPr>
              <a:t/>
            </a:r>
            <a:br>
              <a:rPr lang="en-US" sz="6200" b="1" dirty="0" smtClean="0">
                <a:latin typeface="Cambria" pitchFamily="18" charset="0"/>
              </a:rPr>
            </a:br>
            <a:r>
              <a:rPr lang="en-US" sz="6200" b="1" dirty="0">
                <a:latin typeface="Cambria" pitchFamily="18" charset="0"/>
              </a:rPr>
              <a:t/>
            </a:r>
            <a:br>
              <a:rPr lang="en-US" sz="6200" b="1" dirty="0">
                <a:latin typeface="Cambria" pitchFamily="18" charset="0"/>
              </a:rPr>
            </a:br>
            <a:r>
              <a:rPr lang="en-US" sz="6200" b="1" dirty="0" smtClean="0">
                <a:latin typeface="Cambria" pitchFamily="18" charset="0"/>
              </a:rPr>
              <a:t/>
            </a:r>
            <a:br>
              <a:rPr lang="en-US" sz="6200" b="1" dirty="0" smtClean="0">
                <a:latin typeface="Cambria" pitchFamily="18" charset="0"/>
              </a:rPr>
            </a:br>
            <a:r>
              <a:rPr lang="en-US" sz="6200" b="1" dirty="0">
                <a:latin typeface="Cambria" pitchFamily="18" charset="0"/>
              </a:rPr>
              <a:t/>
            </a:r>
            <a:br>
              <a:rPr lang="en-US" sz="6200" b="1" dirty="0">
                <a:latin typeface="Cambria" pitchFamily="18" charset="0"/>
              </a:rPr>
            </a:br>
            <a:r>
              <a:rPr lang="en-US" sz="6200" b="1" dirty="0" smtClean="0">
                <a:latin typeface="Cambria" pitchFamily="18" charset="0"/>
              </a:rPr>
              <a:t/>
            </a:r>
            <a:br>
              <a:rPr lang="en-US" sz="6200" b="1" dirty="0" smtClean="0">
                <a:latin typeface="Cambria" pitchFamily="18" charset="0"/>
              </a:rPr>
            </a:br>
            <a:r>
              <a:rPr lang="en-US" sz="6200" b="1" dirty="0" smtClean="0">
                <a:latin typeface="Cambria" pitchFamily="18" charset="0"/>
              </a:rPr>
              <a:t/>
            </a:r>
            <a:br>
              <a:rPr lang="en-US" sz="6200" b="1" dirty="0" smtClean="0">
                <a:latin typeface="Cambria" pitchFamily="18" charset="0"/>
              </a:rPr>
            </a:br>
            <a:r>
              <a:rPr lang="en-US" sz="6200" b="1" dirty="0" smtClean="0">
                <a:latin typeface="Cambria" pitchFamily="18" charset="0"/>
              </a:rPr>
              <a:t/>
            </a:r>
            <a:br>
              <a:rPr lang="en-US" sz="6200" b="1" dirty="0" smtClean="0">
                <a:latin typeface="Cambria" pitchFamily="18" charset="0"/>
              </a:rPr>
            </a:br>
            <a:r>
              <a:rPr lang="en-US" sz="6200" b="1" dirty="0">
                <a:latin typeface="Cambria" pitchFamily="18" charset="0"/>
              </a:rPr>
              <a:t/>
            </a:r>
            <a:br>
              <a:rPr lang="en-US" sz="6200" b="1" dirty="0">
                <a:latin typeface="Cambria" pitchFamily="18" charset="0"/>
              </a:rPr>
            </a:br>
            <a:r>
              <a:rPr lang="en-US" sz="4200" b="1" dirty="0" smtClean="0">
                <a:latin typeface="Cambria" pitchFamily="18" charset="0"/>
              </a:rPr>
              <a:t>1.0 NGM &amp; the Law of Quantum Growth</a:t>
            </a:r>
            <a:br>
              <a:rPr lang="en-US" sz="4200" b="1" dirty="0" smtClean="0">
                <a:latin typeface="Cambria" pitchFamily="18" charset="0"/>
              </a:rPr>
            </a:br>
            <a:r>
              <a:rPr lang="en-US" sz="4200" b="1" dirty="0">
                <a:latin typeface="Cambria" pitchFamily="18" charset="0"/>
              </a:rPr>
              <a:t/>
            </a:r>
            <a:br>
              <a:rPr lang="en-US" sz="4200" b="1" dirty="0">
                <a:latin typeface="Cambria" pitchFamily="18" charset="0"/>
              </a:rPr>
            </a:br>
            <a:r>
              <a:rPr lang="en-US" sz="4200" b="1" dirty="0" smtClean="0">
                <a:latin typeface="Cambria" pitchFamily="18" charset="0"/>
              </a:rPr>
              <a:t>2.0 NGM Stealth Persuasion Processes</a:t>
            </a:r>
            <a:br>
              <a:rPr lang="en-US" sz="4200" b="1" dirty="0" smtClean="0">
                <a:latin typeface="Cambria" pitchFamily="18" charset="0"/>
              </a:rPr>
            </a:br>
            <a:r>
              <a:rPr lang="en-US" sz="4200" b="1" dirty="0">
                <a:latin typeface="Cambria" pitchFamily="18" charset="0"/>
              </a:rPr>
              <a:t/>
            </a:r>
            <a:br>
              <a:rPr lang="en-US" sz="4200" b="1" dirty="0">
                <a:latin typeface="Cambria" pitchFamily="18" charset="0"/>
              </a:rPr>
            </a:br>
            <a:r>
              <a:rPr lang="en-US" sz="4200" b="1" dirty="0">
                <a:latin typeface="Cambria" pitchFamily="18" charset="0"/>
              </a:rPr>
              <a:t>3</a:t>
            </a:r>
            <a:r>
              <a:rPr lang="en-US" sz="4200" b="1" dirty="0" smtClean="0">
                <a:latin typeface="Cambria" pitchFamily="18" charset="0"/>
              </a:rPr>
              <a:t>.0 NGM Mastermind </a:t>
            </a:r>
            <a:r>
              <a:rPr lang="en-US" sz="4200" b="1" dirty="0" err="1" smtClean="0">
                <a:latin typeface="Cambria" pitchFamily="18" charset="0"/>
              </a:rPr>
              <a:t>Monetizer</a:t>
            </a:r>
            <a:r>
              <a:rPr lang="en-US" sz="4200" b="1" dirty="0" smtClean="0">
                <a:latin typeface="Cambria" pitchFamily="18" charset="0"/>
              </a:rPr>
              <a:t>™</a:t>
            </a:r>
            <a:br>
              <a:rPr lang="en-US" sz="4200" b="1" dirty="0" smtClean="0">
                <a:latin typeface="Cambria" pitchFamily="18" charset="0"/>
              </a:rPr>
            </a:br>
            <a:r>
              <a:rPr lang="en-US" sz="4200" b="1" dirty="0" smtClean="0">
                <a:latin typeface="Cambria" pitchFamily="18" charset="0"/>
              </a:rPr>
              <a:t/>
            </a:r>
            <a:br>
              <a:rPr lang="en-US" sz="4200" b="1" dirty="0" smtClean="0">
                <a:latin typeface="Cambria" pitchFamily="18" charset="0"/>
              </a:rPr>
            </a:br>
            <a:r>
              <a:rPr lang="en-US" sz="4200" b="1" dirty="0" smtClean="0">
                <a:latin typeface="Cambria" pitchFamily="18" charset="0"/>
              </a:rPr>
              <a:t>4.0 NGM Stealth Training Systems</a:t>
            </a:r>
            <a:br>
              <a:rPr lang="en-US" sz="4200" b="1" dirty="0" smtClean="0">
                <a:latin typeface="Cambria" pitchFamily="18" charset="0"/>
              </a:rPr>
            </a:br>
            <a:r>
              <a:rPr lang="en-US" sz="4200" b="1" dirty="0" smtClean="0">
                <a:latin typeface="Cambria" pitchFamily="18" charset="0"/>
              </a:rPr>
              <a:t/>
            </a:r>
            <a:br>
              <a:rPr lang="en-US" sz="4200" b="1" dirty="0" smtClean="0">
                <a:latin typeface="Cambria" pitchFamily="18" charset="0"/>
              </a:rPr>
            </a:br>
            <a:r>
              <a:rPr lang="en-US" sz="4200" b="1" dirty="0" smtClean="0">
                <a:latin typeface="Cambria" pitchFamily="18" charset="0"/>
              </a:rPr>
              <a:t>5.0 </a:t>
            </a:r>
            <a:r>
              <a:rPr lang="en-US" sz="4200" b="1" smtClean="0">
                <a:latin typeface="Cambria" pitchFamily="18" charset="0"/>
              </a:rPr>
              <a:t>NGM Coaching and Co-Branding™</a:t>
            </a:r>
            <a:r>
              <a:rPr lang="en-US" sz="4200" b="1" dirty="0" smtClean="0">
                <a:latin typeface="Cambria" pitchFamily="18" charset="0"/>
              </a:rPr>
              <a:t/>
            </a:r>
            <a:br>
              <a:rPr lang="en-US" sz="4200" b="1" dirty="0" smtClean="0">
                <a:latin typeface="Cambria" pitchFamily="18" charset="0"/>
              </a:rPr>
            </a:br>
            <a:r>
              <a:rPr lang="en-US" sz="4200" b="1" dirty="0" smtClean="0">
                <a:latin typeface="Cambria" pitchFamily="18" charset="0"/>
              </a:rPr>
              <a:t/>
            </a:r>
            <a:br>
              <a:rPr lang="en-US" sz="4200" b="1" dirty="0" smtClean="0">
                <a:latin typeface="Cambria" pitchFamily="18" charset="0"/>
              </a:rPr>
            </a:br>
            <a:r>
              <a:rPr lang="en-US" sz="4200" b="1" dirty="0">
                <a:latin typeface="Cambria" pitchFamily="18" charset="0"/>
              </a:rPr>
              <a:t>6</a:t>
            </a:r>
            <a:r>
              <a:rPr lang="en-US" sz="4200" b="1" dirty="0" smtClean="0">
                <a:latin typeface="Cambria" pitchFamily="18" charset="0"/>
              </a:rPr>
              <a:t>.0 OMEGA Mind powered by NGM</a:t>
            </a:r>
            <a:r>
              <a:rPr lang="en-US" sz="4800" b="1" dirty="0" smtClean="0">
                <a:latin typeface="Cambria" pitchFamily="18" charset="0"/>
              </a:rPr>
              <a:t/>
            </a:r>
            <a:br>
              <a:rPr lang="en-US" sz="4800" b="1" dirty="0" smtClean="0">
                <a:latin typeface="Cambria" pitchFamily="18" charset="0"/>
              </a:rPr>
            </a:br>
            <a:endParaRPr lang="en-US" sz="7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37028" y="0"/>
            <a:ext cx="1074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sz="6400" b="1" dirty="0" smtClean="0">
                <a:solidFill>
                  <a:srgbClr val="000000"/>
                </a:solidFill>
                <a:latin typeface="Cambria" panose="02040503050406030204" pitchFamily="18" charset="0"/>
                <a:sym typeface="Gill Sans" charset="0"/>
              </a:rPr>
              <a:t>AGENDA</a:t>
            </a:r>
            <a:endParaRPr lang="en-CA" sz="6400" b="1" dirty="0">
              <a:solidFill>
                <a:srgbClr val="000000"/>
              </a:solidFill>
              <a:latin typeface="Cambria" panose="02040503050406030204" pitchFamily="18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649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8" y="2123728"/>
            <a:ext cx="1605225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35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70" y="52186"/>
            <a:ext cx="13686397" cy="9244214"/>
          </a:xfrm>
        </p:spPr>
      </p:pic>
    </p:spTree>
    <p:extLst>
      <p:ext uri="{BB962C8B-B14F-4D97-AF65-F5344CB8AC3E}">
        <p14:creationId xmlns:p14="http://schemas.microsoft.com/office/powerpoint/2010/main" val="159187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56" y="-16064"/>
            <a:ext cx="13913636" cy="9160064"/>
          </a:xfrm>
        </p:spPr>
      </p:pic>
    </p:spTree>
    <p:extLst>
      <p:ext uri="{BB962C8B-B14F-4D97-AF65-F5344CB8AC3E}">
        <p14:creationId xmlns:p14="http://schemas.microsoft.com/office/powerpoint/2010/main" val="240623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Vegas Sandcastle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75" y="541870"/>
            <a:ext cx="6773995" cy="565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C:\Users\Dave\Dropbox\Vacation Rentals (1)\Vegas Sandcastle\1.3 Marketing\Pictures\Ford Pics 12.1.10\DSC01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088" y="23"/>
            <a:ext cx="16624695" cy="92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060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144">
            <a:off x="-823844" y="2446"/>
            <a:ext cx="8428877" cy="5636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8975">
            <a:off x="7687956" y="-130474"/>
            <a:ext cx="8276950" cy="5534670"/>
          </a:xfrm>
          <a:prstGeom prst="rect">
            <a:avLst/>
          </a:prstGeom>
        </p:spPr>
      </p:pic>
      <p:pic>
        <p:nvPicPr>
          <p:cNvPr id="6" name="Picture 5" descr="Screen Shot 2014-04-01 at 3.56.40 P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8942"/>
            <a:ext cx="9232700" cy="5785058"/>
          </a:xfrm>
          <a:prstGeom prst="rect">
            <a:avLst/>
          </a:prstGeom>
        </p:spPr>
      </p:pic>
      <p:pic>
        <p:nvPicPr>
          <p:cNvPr id="7" name="Picture 6" descr="Screen Shot 2014-04-01 at 3.56.59 P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59607">
            <a:off x="6731657" y="3690005"/>
            <a:ext cx="9500528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4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13"/>
            <a:ext cx="16257588" cy="9155113"/>
          </a:xfrm>
        </p:spPr>
      </p:pic>
    </p:spTree>
    <p:extLst>
      <p:ext uri="{BB962C8B-B14F-4D97-AF65-F5344CB8AC3E}">
        <p14:creationId xmlns:p14="http://schemas.microsoft.com/office/powerpoint/2010/main" val="2767507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">
  <a:themeElements>
    <a:clrScheme name="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">
      <a:majorFont>
        <a:latin typeface="Arial Black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653</Words>
  <Application>Microsoft Office PowerPoint</Application>
  <PresentationFormat>Custom</PresentationFormat>
  <Paragraphs>88</Paragraphs>
  <Slides>40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 Theme</vt:lpstr>
      <vt:lpstr>Title</vt:lpstr>
      <vt:lpstr>3_Office Theme</vt:lpstr>
      <vt:lpstr>How to Create a Vetting Process Tied to an Irresistible Offer  “Have Clients Sell Themselves to You.”</vt:lpstr>
      <vt:lpstr>Key Points on Creating Your Vetting Process</vt:lpstr>
      <vt:lpstr>PowerPoint Presentation</vt:lpstr>
      <vt:lpstr>            1.0 NGM &amp; the Law of Quantum Growth  2.0 NGM Stealth Persuasion Processes  3.0 NGM Mastermind Monetizer™  4.0 NGM Stealth Training Systems  5.0 NGM Coaching and Co-Branding™  6.0 OMEGA Mind powered by NGM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Get Case Studies That Close Your Deals.   “And Have Clients Sell Themselves to You.”</vt:lpstr>
      <vt:lpstr>5 Principles to Getting GREAT Case Studies</vt:lpstr>
      <vt:lpstr>The 7 Patterns of Buyer Resistance</vt:lpstr>
      <vt:lpstr>PowerPoint Presentation</vt:lpstr>
      <vt:lpstr>PowerPoint Presentation</vt:lpstr>
      <vt:lpstr>How to Create Clarity to Build an Irresistible offer.   “And Have Clients Sell Themselves to You.”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media</dc:creator>
  <cp:lastModifiedBy>Glenn Laptop</cp:lastModifiedBy>
  <cp:revision>119</cp:revision>
  <dcterms:created xsi:type="dcterms:W3CDTF">2011-04-28T20:06:48Z</dcterms:created>
  <dcterms:modified xsi:type="dcterms:W3CDTF">2015-01-29T15:34:41Z</dcterms:modified>
</cp:coreProperties>
</file>