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67" r:id="rId2"/>
    <p:sldId id="370" r:id="rId3"/>
    <p:sldId id="371" r:id="rId4"/>
    <p:sldId id="372" r:id="rId5"/>
    <p:sldId id="373" r:id="rId6"/>
    <p:sldId id="374" r:id="rId7"/>
    <p:sldId id="375" r:id="rId8"/>
    <p:sldId id="377" r:id="rId9"/>
    <p:sldId id="392" r:id="rId10"/>
    <p:sldId id="393" r:id="rId11"/>
    <p:sldId id="383" r:id="rId12"/>
    <p:sldId id="378" r:id="rId13"/>
    <p:sldId id="379" r:id="rId14"/>
    <p:sldId id="380" r:id="rId15"/>
    <p:sldId id="394" r:id="rId16"/>
    <p:sldId id="381" r:id="rId17"/>
    <p:sldId id="382" r:id="rId18"/>
    <p:sldId id="391" r:id="rId19"/>
    <p:sldId id="384" r:id="rId20"/>
    <p:sldId id="385" r:id="rId21"/>
    <p:sldId id="386" r:id="rId22"/>
    <p:sldId id="387" r:id="rId23"/>
    <p:sldId id="388" r:id="rId24"/>
    <p:sldId id="389" r:id="rId25"/>
    <p:sldId id="390" r:id="rId26"/>
  </p:sldIdLst>
  <p:sldSz cx="16257588" cy="9144000"/>
  <p:notesSz cx="6858000" cy="9144000"/>
  <p:defaultTextStyle>
    <a:defPPr>
      <a:defRPr lang="en-US"/>
    </a:defPPr>
    <a:lvl1pPr marL="0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759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1519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7278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3037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8796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4556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0315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6074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2" autoAdjust="0"/>
    <p:restoredTop sz="94624" autoAdjust="0"/>
  </p:normalViewPr>
  <p:slideViewPr>
    <p:cSldViewPr>
      <p:cViewPr varScale="1">
        <p:scale>
          <a:sx n="50" d="100"/>
          <a:sy n="50" d="100"/>
        </p:scale>
        <p:origin x="810" y="54"/>
      </p:cViewPr>
      <p:guideLst>
        <p:guide orient="horz" pos="2880"/>
        <p:guide pos="51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08235-ABEC-4D77-9A4E-96428559C926}" type="datetimeFigureOut">
              <a:rPr lang="en-CA" smtClean="0"/>
              <a:pPr/>
              <a:t>06/03/2015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33667-36C7-473C-B464-22573674072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625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06/03/2015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297" y="1524000"/>
            <a:ext cx="14326999" cy="5257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7385" y="6858000"/>
            <a:ext cx="11380312" cy="736600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393" indent="0" algn="ctr">
              <a:buNone/>
              <a:defRPr/>
            </a:lvl3pPr>
            <a:lvl4pPr marL="1371584" indent="0" algn="ctr">
              <a:buNone/>
              <a:defRPr/>
            </a:lvl4pPr>
            <a:lvl5pPr marL="1828784" indent="0" algn="ctr">
              <a:buNone/>
              <a:defRPr/>
            </a:lvl5pPr>
            <a:lvl6pPr marL="2285975" indent="0" algn="ctr">
              <a:buNone/>
              <a:defRPr/>
            </a:lvl6pPr>
            <a:lvl7pPr marL="2743172" indent="0" algn="ctr">
              <a:buNone/>
              <a:defRPr/>
            </a:lvl7pPr>
            <a:lvl8pPr marL="3200368" indent="0" algn="ctr">
              <a:buNone/>
              <a:defRPr/>
            </a:lvl8pPr>
            <a:lvl9pPr marL="3657561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65297" y="685800"/>
            <a:ext cx="8154197" cy="762000"/>
          </a:xfrm>
        </p:spPr>
        <p:txBody>
          <a:bodyPr/>
          <a:lstStyle>
            <a:lvl1pPr>
              <a:defRPr sz="4800" i="1"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85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ef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98" y="152400"/>
            <a:ext cx="14479414" cy="1371600"/>
          </a:xfrm>
        </p:spPr>
        <p:txBody>
          <a:bodyPr/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98" y="1739903"/>
            <a:ext cx="7163500" cy="6108700"/>
          </a:xfrm>
        </p:spPr>
        <p:txBody>
          <a:bodyPr/>
          <a:lstStyle>
            <a:lvl1pPr marL="457200" indent="-457200">
              <a:buFont typeface="Arial"/>
              <a:buChar char="•"/>
              <a:defRPr/>
            </a:lvl1pPr>
            <a:lvl2pPr marL="914393" indent="-457200">
              <a:buFont typeface="Arial"/>
              <a:buChar char="•"/>
              <a:defRPr/>
            </a:lvl2pPr>
            <a:lvl3pPr marL="1371584" indent="-457200">
              <a:buFont typeface="Arial"/>
              <a:buChar char="•"/>
              <a:defRPr/>
            </a:lvl3pPr>
            <a:lvl4pPr marL="1828784" indent="-457200">
              <a:buFont typeface="Arial"/>
              <a:buChar char="•"/>
              <a:defRPr/>
            </a:lvl4pPr>
            <a:lvl5pPr marL="2285975" indent="-457200"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433643" y="1739900"/>
            <a:ext cx="7011085" cy="495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9"/>
            <a:ext cx="1381895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5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97" y="8475169"/>
            <a:ext cx="3793438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fld id="{C132F9F6-4643-422F-BFDF-A9D81CCFEBE1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677" y="8475169"/>
            <a:ext cx="5148236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1271" y="8475169"/>
            <a:ext cx="3793438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fld id="{E9D68CD4-570E-4D6E-ADF0-732C8CC6F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34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82" y="366184"/>
            <a:ext cx="14631829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82" y="2133605"/>
            <a:ext cx="14631829" cy="6034617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80" y="8475138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12549-7580-48FA-9CDA-6C9B860401FB}" type="datetimeFigureOut">
              <a:rPr lang="en-CA" smtClean="0"/>
              <a:pPr/>
              <a:t>06/03/2015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77" y="8475138"/>
            <a:ext cx="5148236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1274" y="8475138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90" r:id="rId3"/>
    <p:sldLayoutId id="2147483691" r:id="rId4"/>
  </p:sldLayoutIdLst>
  <p:timing>
    <p:tnLst>
      <p:par>
        <p:cTn id="1" dur="indefinite" restart="never" nodeType="tmRoot"/>
      </p:par>
    </p:tnLst>
  </p:timing>
  <p:txStyles>
    <p:titleStyle>
      <a:lvl1pPr algn="ctr" defTabSz="145151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1451519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1451519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145151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1451519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84258" y="1447800"/>
            <a:ext cx="14326999" cy="5257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8700" b="1" dirty="0" smtClean="0"/>
              <a:t>LEAD Generation:</a:t>
            </a:r>
            <a:br>
              <a:rPr lang="en-US" sz="8700" b="1" dirty="0" smtClean="0"/>
            </a:br>
            <a:r>
              <a:rPr lang="en-US" sz="5300" b="1" dirty="0" smtClean="0">
                <a:solidFill>
                  <a:srgbClr val="FF0000"/>
                </a:solidFill>
              </a:rPr>
              <a:t>20 Minute Coffee Consultation With High Flyers</a:t>
            </a:r>
            <a:r>
              <a:rPr lang="en-US" sz="7100" dirty="0" smtClean="0"/>
              <a:t/>
            </a:r>
            <a:br>
              <a:rPr lang="en-US" sz="7100" dirty="0" smtClean="0"/>
            </a:br>
            <a:r>
              <a:rPr lang="en-US" sz="7100" dirty="0"/>
              <a:t/>
            </a:r>
            <a:br>
              <a:rPr lang="en-US" sz="7100" dirty="0"/>
            </a:br>
            <a:r>
              <a:rPr lang="en-US" sz="5400" dirty="0" smtClean="0"/>
              <a:t>“Have Clients Sell Themselves to You.”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41307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42" y="257124"/>
            <a:ext cx="6525506" cy="88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47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84258" y="1447800"/>
            <a:ext cx="14326999" cy="525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8700" b="1" dirty="0" smtClean="0"/>
              <a:t>LEAD Generation:</a:t>
            </a:r>
            <a:br>
              <a:rPr lang="en-US" sz="8700" b="1" dirty="0" smtClean="0"/>
            </a:br>
            <a:r>
              <a:rPr lang="en-US" sz="5300" b="1" dirty="0" smtClean="0">
                <a:solidFill>
                  <a:srgbClr val="FF0000"/>
                </a:solidFill>
              </a:rPr>
              <a:t>Create Your Own Online Media Channel </a:t>
            </a:r>
            <a:br>
              <a:rPr lang="en-US" sz="5300" b="1" dirty="0" smtClean="0">
                <a:solidFill>
                  <a:srgbClr val="FF0000"/>
                </a:solidFill>
              </a:rPr>
            </a:br>
            <a:r>
              <a:rPr lang="en-US" sz="5300" b="1" dirty="0" smtClean="0">
                <a:solidFill>
                  <a:srgbClr val="FF0000"/>
                </a:solidFill>
              </a:rPr>
              <a:t>Leveraging the Power of Google Hangouts</a:t>
            </a:r>
            <a:r>
              <a:rPr lang="en-US" sz="7100" dirty="0" smtClean="0"/>
              <a:t/>
            </a:r>
            <a:br>
              <a:rPr lang="en-US" sz="7100" dirty="0" smtClean="0"/>
            </a:br>
            <a:r>
              <a:rPr lang="en-US" sz="7100" dirty="0"/>
              <a:t/>
            </a:r>
            <a:br>
              <a:rPr lang="en-US" sz="7100" dirty="0"/>
            </a:br>
            <a:r>
              <a:rPr lang="en-US" sz="5400" dirty="0" smtClean="0"/>
              <a:t>“Have Clients Sell Themselves to You.”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24350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48"/>
            <a:ext cx="16257588" cy="9210839"/>
          </a:xfrm>
        </p:spPr>
      </p:pic>
    </p:spTree>
    <p:extLst>
      <p:ext uri="{BB962C8B-B14F-4D97-AF65-F5344CB8AC3E}">
        <p14:creationId xmlns:p14="http://schemas.microsoft.com/office/powerpoint/2010/main" val="15672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225774"/>
          </a:xfrm>
        </p:spPr>
      </p:pic>
    </p:spTree>
    <p:extLst>
      <p:ext uri="{BB962C8B-B14F-4D97-AF65-F5344CB8AC3E}">
        <p14:creationId xmlns:p14="http://schemas.microsoft.com/office/powerpoint/2010/main" val="387124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92" y="-38100"/>
            <a:ext cx="7244762" cy="9266422"/>
          </a:xfrm>
        </p:spPr>
      </p:pic>
    </p:spTree>
    <p:extLst>
      <p:ext uri="{BB962C8B-B14F-4D97-AF65-F5344CB8AC3E}">
        <p14:creationId xmlns:p14="http://schemas.microsoft.com/office/powerpoint/2010/main" val="13464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 descr="GHOSpecReport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103" y="-1"/>
            <a:ext cx="7064035" cy="9170153"/>
          </a:xfrm>
        </p:spPr>
      </p:pic>
    </p:spTree>
    <p:extLst>
      <p:ext uri="{BB962C8B-B14F-4D97-AF65-F5344CB8AC3E}">
        <p14:creationId xmlns:p14="http://schemas.microsoft.com/office/powerpoint/2010/main" val="13464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64"/>
            <a:ext cx="16435405" cy="9185726"/>
          </a:xfrm>
        </p:spPr>
      </p:pic>
    </p:spTree>
    <p:extLst>
      <p:ext uri="{BB962C8B-B14F-4D97-AF65-F5344CB8AC3E}">
        <p14:creationId xmlns:p14="http://schemas.microsoft.com/office/powerpoint/2010/main" val="19114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34"/>
            <a:ext cx="16497939" cy="9175534"/>
          </a:xfrm>
        </p:spPr>
      </p:pic>
    </p:spTree>
    <p:extLst>
      <p:ext uri="{BB962C8B-B14F-4D97-AF65-F5344CB8AC3E}">
        <p14:creationId xmlns:p14="http://schemas.microsoft.com/office/powerpoint/2010/main" val="10547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84258" y="1447800"/>
            <a:ext cx="14326999" cy="525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8700" b="1" dirty="0" smtClean="0"/>
              <a:t>LEAD Generation:</a:t>
            </a:r>
            <a:br>
              <a:rPr lang="en-US" sz="8700" b="1" dirty="0" smtClean="0"/>
            </a:br>
            <a:r>
              <a:rPr lang="en-US" sz="5300" b="1" dirty="0" smtClean="0">
                <a:solidFill>
                  <a:srgbClr val="FF0000"/>
                </a:solidFill>
              </a:rPr>
              <a:t>PR Showcasing Your Leadership in Your Industry</a:t>
            </a:r>
            <a:r>
              <a:rPr lang="en-US" sz="7100" dirty="0" smtClean="0"/>
              <a:t/>
            </a:r>
            <a:br>
              <a:rPr lang="en-US" sz="7100" dirty="0" smtClean="0"/>
            </a:br>
            <a:r>
              <a:rPr lang="en-US" sz="7100" dirty="0"/>
              <a:t/>
            </a:r>
            <a:br>
              <a:rPr lang="en-US" sz="7100" dirty="0"/>
            </a:br>
            <a:r>
              <a:rPr lang="en-US" sz="5400" dirty="0" smtClean="0"/>
              <a:t>“Have Clients Sell Themselves to You.”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51679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" y="50696"/>
            <a:ext cx="16174325" cy="8636104"/>
          </a:xfrm>
        </p:spPr>
      </p:pic>
    </p:spTree>
    <p:extLst>
      <p:ext uri="{BB962C8B-B14F-4D97-AF65-F5344CB8AC3E}">
        <p14:creationId xmlns:p14="http://schemas.microsoft.com/office/powerpoint/2010/main" val="15149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Coffe Meeting -- Slide 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6323988" cy="918113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68" y="0"/>
            <a:ext cx="11612289" cy="9144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925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6257588" cy="91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16257588" cy="1128184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latin typeface="Cambria" pitchFamily="18" charset="0"/>
              </a:rPr>
              <a:t>Stealth Persuasion Processes</a:t>
            </a:r>
            <a:endParaRPr lang="en-US" sz="72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104" y="1739930"/>
            <a:ext cx="14936659" cy="7251697"/>
          </a:xfr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Ø"/>
            </a:pPr>
            <a:endParaRPr lang="en-US" sz="3600" dirty="0" smtClean="0">
              <a:latin typeface="Cambria" panose="020405030504060302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600" b="1" dirty="0" smtClean="0">
                <a:latin typeface="Cambria" panose="02040503050406030204" pitchFamily="18" charset="0"/>
              </a:rPr>
              <a:t>Client Case Studies with Media.</a:t>
            </a:r>
            <a:endParaRPr lang="en-US" sz="3600" dirty="0" smtClean="0">
              <a:latin typeface="Cambria" panose="020405030504060302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US" sz="3600" dirty="0" smtClean="0">
              <a:latin typeface="Cambria" panose="020405030504060302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US" sz="3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1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6257588" cy="9144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143" tIns="72571" rIns="145143" bIns="72571" numCol="1" rtlCol="0" anchor="t" anchorCtr="0" compatLnSpc="1">
            <a:prstTxWarp prst="textNoShape">
              <a:avLst/>
            </a:prstTxWarp>
          </a:bodyPr>
          <a:lstStyle/>
          <a:p>
            <a:pPr algn="l" defTabSz="1451427" eaLnBrk="0" hangingPunct="0"/>
            <a:endParaRPr lang="en-US" sz="380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Content Placeholder 6" descr="eric_fre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17646"/>
            <a:ext cx="16257588" cy="6877049"/>
          </a:xfrm>
        </p:spPr>
      </p:pic>
      <p:pic>
        <p:nvPicPr>
          <p:cNvPr id="3" name="Picture 2" descr="Dietzel-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897" y="6671743"/>
            <a:ext cx="4990176" cy="2573867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22895" y="533416"/>
            <a:ext cx="92211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FFFF"/>
                </a:solidFill>
                <a:latin typeface="Cambria" pitchFamily="18" charset="0"/>
              </a:rPr>
              <a:t>Client Case Study #2599</a:t>
            </a:r>
            <a:r>
              <a:rPr lang="en-US" sz="3200" b="1" dirty="0">
                <a:solidFill>
                  <a:srgbClr val="FFFFFF"/>
                </a:solidFill>
                <a:latin typeface="Cambria" pitchFamily="18" charset="0"/>
              </a:rPr>
              <a:t>: Eric Frey, U.S. Marine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75310" y="12"/>
            <a:ext cx="8306611" cy="7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43" tIns="72571" rIns="145143" bIns="72571">
            <a:spAutoFit/>
          </a:bodyPr>
          <a:lstStyle/>
          <a:p>
            <a:pPr algn="l" eaLnBrk="0" hangingPunct="0"/>
            <a:r>
              <a:rPr lang="en-US" sz="40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People I’ve Impacted….</a:t>
            </a:r>
            <a:endParaRPr lang="en-US" sz="4000" b="1" dirty="0">
              <a:solidFill>
                <a:srgbClr val="FFFFFF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8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6257588" cy="9144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143" tIns="72571" rIns="145143" bIns="72571" numCol="1" rtlCol="0" anchor="t" anchorCtr="0" compatLnSpc="1">
            <a:prstTxWarp prst="textNoShape">
              <a:avLst/>
            </a:prstTxWarp>
          </a:bodyPr>
          <a:lstStyle/>
          <a:p>
            <a:pPr algn="l" defTabSz="1451427" eaLnBrk="0" hangingPunct="0"/>
            <a:endParaRPr lang="en-US" sz="3800"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1842" y="21"/>
            <a:ext cx="156225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 b="1" dirty="0" smtClean="0">
                <a:solidFill>
                  <a:srgbClr val="FFFFFF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“I sell $10,000 to $20,000 Programs with conversion rates of 60%! </a:t>
            </a:r>
            <a:br>
              <a:rPr lang="en-US" sz="3600" b="1" dirty="0" smtClean="0">
                <a:solidFill>
                  <a:srgbClr val="FFFFFF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</a:br>
            <a:r>
              <a:rPr lang="en-US" sz="3600" b="1" dirty="0" smtClean="0">
                <a:solidFill>
                  <a:srgbClr val="FFFFFF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Glenn, that’s unheard of!”</a:t>
            </a:r>
            <a:endParaRPr lang="en-US" sz="3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84992" y="8229645"/>
            <a:ext cx="110500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FFFF"/>
                </a:solidFill>
                <a:latin typeface="Cambria" pitchFamily="18" charset="0"/>
              </a:rPr>
              <a:t>Client Case Study #2599</a:t>
            </a:r>
            <a:r>
              <a:rPr lang="en-US" sz="3200" b="1" dirty="0">
                <a:solidFill>
                  <a:srgbClr val="FFFFFF"/>
                </a:solidFill>
                <a:latin typeface="Cambria" pitchFamily="18" charset="0"/>
              </a:rPr>
              <a:t>: Eric Frey, U.S. Marine</a:t>
            </a:r>
          </a:p>
        </p:txBody>
      </p:sp>
      <p:pic>
        <p:nvPicPr>
          <p:cNvPr id="4" name="eric_frey_p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098104"/>
            <a:ext cx="16257588" cy="7223793"/>
          </a:xfrm>
        </p:spPr>
      </p:pic>
      <p:pic>
        <p:nvPicPr>
          <p:cNvPr id="3" name="Picture 2" descr="Dietzel-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897" y="6671743"/>
            <a:ext cx="4990176" cy="25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06" y="0"/>
            <a:ext cx="1383637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Coffe Meeting -- Slide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3308"/>
            <a:ext cx="16266222" cy="916730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Coffe Meeting -- Slide 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9172"/>
            <a:ext cx="16281286" cy="915317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Coffe Meeting -- Slide 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90"/>
            <a:ext cx="16257588" cy="915343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7"/>
            <a:ext cx="16409105" cy="8797003"/>
          </a:xfrm>
        </p:spPr>
      </p:pic>
    </p:spTree>
    <p:extLst>
      <p:ext uri="{BB962C8B-B14F-4D97-AF65-F5344CB8AC3E}">
        <p14:creationId xmlns:p14="http://schemas.microsoft.com/office/powerpoint/2010/main" val="20978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840"/>
            <a:ext cx="16121682" cy="2704281"/>
          </a:xfrm>
        </p:spPr>
      </p:pic>
    </p:spTree>
    <p:extLst>
      <p:ext uri="{BB962C8B-B14F-4D97-AF65-F5344CB8AC3E}">
        <p14:creationId xmlns:p14="http://schemas.microsoft.com/office/powerpoint/2010/main" val="200251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84258" y="1447800"/>
            <a:ext cx="14326999" cy="525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8700" b="1" dirty="0" smtClean="0"/>
              <a:t>LEAD Generation:</a:t>
            </a:r>
            <a:br>
              <a:rPr lang="en-US" sz="8700" b="1" dirty="0" smtClean="0"/>
            </a:br>
            <a:r>
              <a:rPr lang="en-US" sz="5300" b="1" dirty="0" smtClean="0">
                <a:solidFill>
                  <a:srgbClr val="FF0000"/>
                </a:solidFill>
              </a:rPr>
              <a:t>Email Initiation Template</a:t>
            </a:r>
            <a:r>
              <a:rPr lang="en-US" sz="5400" b="1" dirty="0">
                <a:solidFill>
                  <a:srgbClr val="FF0000"/>
                </a:solidFill>
              </a:rPr>
              <a:t> —</a:t>
            </a:r>
            <a:r>
              <a:rPr lang="en-US" sz="5300" b="1" dirty="0" smtClean="0">
                <a:solidFill>
                  <a:srgbClr val="FF0000"/>
                </a:solidFill>
              </a:rPr>
              <a:t/>
            </a:r>
            <a:br>
              <a:rPr lang="en-US" sz="5300" b="1" dirty="0" smtClean="0">
                <a:solidFill>
                  <a:srgbClr val="FF0000"/>
                </a:solidFill>
              </a:rPr>
            </a:br>
            <a:r>
              <a:rPr lang="en-US" sz="5300" b="1" dirty="0" smtClean="0">
                <a:solidFill>
                  <a:srgbClr val="FF0000"/>
                </a:solidFill>
              </a:rPr>
              <a:t>How to Get Others to Refer You</a:t>
            </a:r>
            <a:r>
              <a:rPr lang="en-US" sz="7100" dirty="0" smtClean="0"/>
              <a:t/>
            </a:r>
            <a:br>
              <a:rPr lang="en-US" sz="7100" dirty="0" smtClean="0"/>
            </a:br>
            <a:r>
              <a:rPr lang="en-US" sz="7100" dirty="0"/>
              <a:t/>
            </a:r>
            <a:br>
              <a:rPr lang="en-US" sz="7100" dirty="0"/>
            </a:br>
            <a:r>
              <a:rPr lang="en-US" sz="5400" dirty="0" smtClean="0"/>
              <a:t>“Have Clients Sell Themselves to You.”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5540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84258" y="1447800"/>
            <a:ext cx="14326999" cy="525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8700" b="1" dirty="0" smtClean="0"/>
              <a:t>LEAD Generation:</a:t>
            </a:r>
            <a:br>
              <a:rPr lang="en-US" sz="8700" b="1" dirty="0" smtClean="0"/>
            </a:br>
            <a:r>
              <a:rPr lang="en-US" sz="5300" b="1" dirty="0" smtClean="0">
                <a:solidFill>
                  <a:srgbClr val="FF0000"/>
                </a:solidFill>
              </a:rPr>
              <a:t>LinkedIn</a:t>
            </a:r>
            <a:r>
              <a:rPr lang="en-US" sz="7100" dirty="0" smtClean="0"/>
              <a:t/>
            </a:r>
            <a:br>
              <a:rPr lang="en-US" sz="7100" dirty="0" smtClean="0"/>
            </a:br>
            <a:r>
              <a:rPr lang="en-US" sz="7100" dirty="0"/>
              <a:t/>
            </a:r>
            <a:br>
              <a:rPr lang="en-US" sz="7100" dirty="0"/>
            </a:br>
            <a:r>
              <a:rPr lang="en-US" sz="5400" dirty="0" smtClean="0"/>
              <a:t>“Have Clients Sell Themselves to You.”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14104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</TotalTime>
  <Words>67</Words>
  <Application>Microsoft Office PowerPoint</Application>
  <PresentationFormat>Custom</PresentationFormat>
  <Paragraphs>12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ＭＳ Ｐゴシック</vt:lpstr>
      <vt:lpstr>Arial</vt:lpstr>
      <vt:lpstr>Calibri</vt:lpstr>
      <vt:lpstr>Cambria</vt:lpstr>
      <vt:lpstr>Garamond</vt:lpstr>
      <vt:lpstr>Tahoma</vt:lpstr>
      <vt:lpstr>Times New Roman</vt:lpstr>
      <vt:lpstr>Wingdings</vt:lpstr>
      <vt:lpstr>Office Theme</vt:lpstr>
      <vt:lpstr>LEAD Generation: 20 Minute Coffee Consultation With High Flyers  “Have Clients Sell Themselves to You.”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 Generation: Email Initiation Template — How to Get Others to Refer You  “Have Clients Sell Themselves to You.”</vt:lpstr>
      <vt:lpstr>LEAD Generation: LinkedIn  “Have Clients Sell Themselves to You.”</vt:lpstr>
      <vt:lpstr>PowerPoint Presentation</vt:lpstr>
      <vt:lpstr>LEAD Generation: Create Your Own Online Media Channel  Leveraging the Power of Google Hangouts  “Have Clients Sell Themselves to You.”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 Generation: PR Showcasing Your Leadership in Your Industry  “Have Clients Sell Themselves to You.”</vt:lpstr>
      <vt:lpstr>PowerPoint Presentation</vt:lpstr>
      <vt:lpstr>PowerPoint Presentation</vt:lpstr>
      <vt:lpstr>PowerPoint Presentation</vt:lpstr>
      <vt:lpstr>Stealth Persuasion Processes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media</dc:creator>
  <cp:lastModifiedBy>Dell</cp:lastModifiedBy>
  <cp:revision>159</cp:revision>
  <dcterms:created xsi:type="dcterms:W3CDTF">2011-04-28T20:06:48Z</dcterms:created>
  <dcterms:modified xsi:type="dcterms:W3CDTF">2015-03-06T17:57:55Z</dcterms:modified>
</cp:coreProperties>
</file>