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394" r:id="rId3"/>
    <p:sldId id="415" r:id="rId4"/>
    <p:sldId id="397" r:id="rId5"/>
    <p:sldId id="396" r:id="rId6"/>
    <p:sldId id="395" r:id="rId7"/>
    <p:sldId id="398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406" r:id="rId16"/>
    <p:sldId id="409" r:id="rId17"/>
    <p:sldId id="407" r:id="rId18"/>
    <p:sldId id="408" r:id="rId19"/>
    <p:sldId id="410" r:id="rId20"/>
    <p:sldId id="411" r:id="rId21"/>
    <p:sldId id="412" r:id="rId22"/>
    <p:sldId id="413" r:id="rId23"/>
    <p:sldId id="4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2" autoAdjust="0"/>
    <p:restoredTop sz="94737" autoAdjust="0"/>
  </p:normalViewPr>
  <p:slideViewPr>
    <p:cSldViewPr snapToGrid="0">
      <p:cViewPr>
        <p:scale>
          <a:sx n="40" d="100"/>
          <a:sy n="40" d="100"/>
        </p:scale>
        <p:origin x="-1698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C45AF-4536-42BD-A8E7-05059A83443F}" type="datetimeFigureOut">
              <a:rPr lang="en-CA" smtClean="0"/>
              <a:pPr/>
              <a:t>10/12/2015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05B7-6637-4EFD-870B-6EAC2C82DA6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133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66327-4D48-4A6D-B7ED-C5C6FB9179C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4D78AA-6A05-407A-9EFF-8C0EB2C89522}" type="slidenum">
              <a:rPr lang="en-US" sz="1200"/>
              <a:pPr algn="r"/>
              <a:t>1</a:t>
            </a:fld>
            <a:endParaRPr lang="en-US" sz="1200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E179D-B2EC-4209-B9B9-FDDFBC89A1B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E179D-B2EC-4209-B9B9-FDDFBC89A1B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E179D-B2EC-4209-B9B9-FDDFBC89A1B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E179D-B2EC-4209-B9B9-FDDFBC89A1B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83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22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200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801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38" y="1143000"/>
            <a:ext cx="10744200" cy="39433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2751" y="5143500"/>
            <a:ext cx="8534400" cy="552450"/>
          </a:xfrm>
        </p:spPr>
        <p:txBody>
          <a:bodyPr/>
          <a:lstStyle>
            <a:lvl1pPr marL="0" indent="0" algn="r">
              <a:buNone/>
              <a:defRPr/>
            </a:lvl1pPr>
            <a:lvl2pPr marL="342900" indent="0" algn="ctr">
              <a:buNone/>
              <a:defRPr/>
            </a:lvl2pPr>
            <a:lvl3pPr marL="685795" indent="0" algn="ctr">
              <a:buNone/>
              <a:defRPr/>
            </a:lvl3pPr>
            <a:lvl4pPr marL="1028688" indent="0" algn="ctr">
              <a:buNone/>
              <a:defRPr/>
            </a:lvl4pPr>
            <a:lvl5pPr marL="1371588" indent="0" algn="ctr">
              <a:buNone/>
              <a:defRPr/>
            </a:lvl5pPr>
            <a:lvl6pPr marL="1714481" indent="0" algn="ctr">
              <a:buNone/>
              <a:defRPr/>
            </a:lvl6pPr>
            <a:lvl7pPr marL="2057379" indent="0" algn="ctr">
              <a:buNone/>
              <a:defRPr/>
            </a:lvl7pPr>
            <a:lvl8pPr marL="2400276" indent="0" algn="ctr">
              <a:buNone/>
              <a:defRPr/>
            </a:lvl8pPr>
            <a:lvl9pPr marL="274317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39" y="514350"/>
            <a:ext cx="6115051" cy="571500"/>
          </a:xfrm>
        </p:spPr>
        <p:txBody>
          <a:bodyPr/>
          <a:lstStyle>
            <a:lvl1pPr>
              <a:defRPr sz="3600" i="1"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0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ve You Ever Wo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711517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spcBef>
                <a:spcPts val="1350"/>
              </a:spcBef>
              <a:defRPr/>
            </a:lvl1pPr>
            <a:lvl2pPr marL="0">
              <a:spcBef>
                <a:spcPts val="1350"/>
              </a:spcBef>
              <a:defRPr/>
            </a:lvl2pPr>
            <a:lvl3pPr marL="0">
              <a:spcBef>
                <a:spcPts val="1350"/>
              </a:spcBef>
              <a:defRPr/>
            </a:lvl3pPr>
            <a:lvl4pPr marL="0">
              <a:spcBef>
                <a:spcPts val="1350"/>
              </a:spcBef>
              <a:defRPr/>
            </a:lvl4pPr>
            <a:lvl5pPr marL="0">
              <a:spcBef>
                <a:spcPts val="135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26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ave You Ever Won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veYouEverWonder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4"/>
            <a:ext cx="12192000" cy="6858000"/>
          </a:xfrm>
          <a:prstGeom prst="rect">
            <a:avLst/>
          </a:prstGeom>
        </p:spPr>
      </p:pic>
      <p:pic>
        <p:nvPicPr>
          <p:cNvPr id="5" name="Picture 4" descr="HaveYouEverWondered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HaveYouEverWondered3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HaveYouEverWondered4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HaveYouEverWondered5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711517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spcBef>
                <a:spcPts val="1350"/>
              </a:spcBef>
              <a:defRPr/>
            </a:lvl1pPr>
            <a:lvl2pPr marL="0">
              <a:spcBef>
                <a:spcPts val="1350"/>
              </a:spcBef>
              <a:defRPr/>
            </a:lvl2pPr>
            <a:lvl3pPr marL="0">
              <a:spcBef>
                <a:spcPts val="1350"/>
              </a:spcBef>
              <a:defRPr/>
            </a:lvl3pPr>
            <a:lvl4pPr marL="0">
              <a:spcBef>
                <a:spcPts val="1350"/>
              </a:spcBef>
              <a:defRPr/>
            </a:lvl4pPr>
            <a:lvl5pPr marL="0">
              <a:spcBef>
                <a:spcPts val="135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13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ke Me To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1" y="400050"/>
            <a:ext cx="5772151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3" y="1304927"/>
            <a:ext cx="5219700" cy="5324475"/>
          </a:xfrm>
        </p:spPr>
        <p:txBody>
          <a:bodyPr/>
          <a:lstStyle>
            <a:lvl1pPr marL="0" algn="l">
              <a:spcBef>
                <a:spcPts val="1350"/>
              </a:spcBef>
              <a:defRPr/>
            </a:lvl1pPr>
            <a:lvl2pPr marL="0" algn="l">
              <a:spcBef>
                <a:spcPts val="1350"/>
              </a:spcBef>
              <a:defRPr/>
            </a:lvl2pPr>
            <a:lvl3pPr marL="0" algn="l">
              <a:spcBef>
                <a:spcPts val="1350"/>
              </a:spcBef>
              <a:defRPr/>
            </a:lvl3pPr>
            <a:lvl4pPr marL="0" algn="l">
              <a:spcBef>
                <a:spcPts val="1350"/>
              </a:spcBef>
              <a:defRPr/>
            </a:lvl4pPr>
            <a:lvl5pPr marL="0" algn="l">
              <a:spcBef>
                <a:spcPts val="135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3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out To Dis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4" y="228600"/>
            <a:ext cx="700087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spcBef>
                <a:spcPts val="1350"/>
              </a:spcBef>
              <a:defRPr/>
            </a:lvl1pPr>
            <a:lvl2pPr marL="0">
              <a:spcBef>
                <a:spcPts val="1350"/>
              </a:spcBef>
              <a:defRPr/>
            </a:lvl2pPr>
            <a:lvl3pPr marL="0">
              <a:spcBef>
                <a:spcPts val="1350"/>
              </a:spcBef>
              <a:defRPr/>
            </a:lvl3pPr>
            <a:lvl4pPr marL="0">
              <a:spcBef>
                <a:spcPts val="1350"/>
              </a:spcBef>
              <a:defRPr/>
            </a:lvl4pPr>
            <a:lvl5pPr marL="0">
              <a:spcBef>
                <a:spcPts val="135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3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at I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I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3" y="400050"/>
            <a:ext cx="5219700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3" y="1304927"/>
            <a:ext cx="5219700" cy="5324475"/>
          </a:xfrm>
        </p:spPr>
        <p:txBody>
          <a:bodyPr/>
          <a:lstStyle>
            <a:lvl1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0814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y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10448925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spcBef>
                <a:spcPts val="1350"/>
              </a:spcBef>
              <a:defRPr>
                <a:solidFill>
                  <a:srgbClr val="FFFFFF"/>
                </a:solidFill>
              </a:defRPr>
            </a:lvl1pPr>
            <a:lvl2pPr marL="0">
              <a:spcBef>
                <a:spcPts val="1350"/>
              </a:spcBef>
              <a:defRPr>
                <a:solidFill>
                  <a:srgbClr val="FFFFFF"/>
                </a:solidFill>
              </a:defRPr>
            </a:lvl2pPr>
            <a:lvl3pPr marL="0">
              <a:spcBef>
                <a:spcPts val="1350"/>
              </a:spcBef>
              <a:defRPr>
                <a:solidFill>
                  <a:srgbClr val="FFFFFF"/>
                </a:solidFill>
              </a:defRPr>
            </a:lvl3pPr>
            <a:lvl4pPr marL="0">
              <a:spcBef>
                <a:spcPts val="1350"/>
              </a:spcBef>
              <a:defRPr>
                <a:solidFill>
                  <a:srgbClr val="FFFFFF"/>
                </a:solidFill>
              </a:defRPr>
            </a:lvl4pPr>
            <a:lvl5pPr marL="0">
              <a:spcBef>
                <a:spcPts val="135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51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9414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m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mis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0" y="400050"/>
            <a:ext cx="5200651" cy="857250"/>
          </a:xfrm>
        </p:spPr>
        <p:txBody>
          <a:bodyPr/>
          <a:lstStyle>
            <a:lvl1pPr algn="l">
              <a:defRPr sz="4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2801" y="1304927"/>
            <a:ext cx="4702899" cy="5324475"/>
          </a:xfrm>
        </p:spPr>
        <p:txBody>
          <a:bodyPr/>
          <a:lstStyle>
            <a:lvl1pPr marL="0" algn="l">
              <a:spcBef>
                <a:spcPts val="1350"/>
              </a:spcBef>
              <a:defRPr/>
            </a:lvl1pPr>
            <a:lvl2pPr marL="0" algn="l">
              <a:spcBef>
                <a:spcPts val="1350"/>
              </a:spcBef>
              <a:defRPr/>
            </a:lvl2pPr>
            <a:lvl3pPr marL="0" algn="l">
              <a:spcBef>
                <a:spcPts val="1350"/>
              </a:spcBef>
              <a:defRPr/>
            </a:lvl3pPr>
            <a:lvl4pPr marL="0" algn="l">
              <a:spcBef>
                <a:spcPts val="1350"/>
              </a:spcBef>
              <a:defRPr/>
            </a:lvl4pPr>
            <a:lvl5pPr marL="0" algn="l">
              <a:spcBef>
                <a:spcPts val="135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0933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e Time Is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NO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1044892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defRPr/>
            </a:lvl1pPr>
            <a:lvl2pPr marL="0">
              <a:defRPr/>
            </a:lvl2pPr>
            <a:lvl3pPr marL="0">
              <a:defRPr/>
            </a:lvl3pPr>
            <a:lvl4pPr marL="0">
              <a:defRPr/>
            </a:lvl4pPr>
            <a:lvl5pPr mar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419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m I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400" y="400050"/>
            <a:ext cx="6991351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41" y="1304927"/>
            <a:ext cx="5905500" cy="5324475"/>
          </a:xfrm>
        </p:spPr>
        <p:txBody>
          <a:bodyPr/>
          <a:lstStyle>
            <a:lvl1pPr marL="0" algn="l">
              <a:spcBef>
                <a:spcPts val="900"/>
              </a:spcBef>
              <a:defRPr/>
            </a:lvl1pPr>
            <a:lvl2pPr marL="0" algn="l">
              <a:spcBef>
                <a:spcPts val="900"/>
              </a:spcBef>
              <a:defRPr/>
            </a:lvl2pPr>
            <a:lvl3pPr marL="0" algn="l">
              <a:spcBef>
                <a:spcPts val="900"/>
              </a:spcBef>
              <a:defRPr/>
            </a:lvl3pPr>
            <a:lvl4pPr marL="0" algn="l">
              <a:spcBef>
                <a:spcPts val="900"/>
              </a:spcBef>
              <a:defRPr/>
            </a:lvl4pPr>
            <a:lvl5pPr marL="0" algn="l">
              <a:spcBef>
                <a:spcPts val="9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723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lleng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1044892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spcBef>
                <a:spcPts val="1350"/>
              </a:spcBef>
              <a:defRPr/>
            </a:lvl1pPr>
            <a:lvl2pPr marL="0">
              <a:spcBef>
                <a:spcPts val="1350"/>
              </a:spcBef>
              <a:defRPr/>
            </a:lvl2pPr>
            <a:lvl3pPr marL="0">
              <a:spcBef>
                <a:spcPts val="1350"/>
              </a:spcBef>
              <a:defRPr/>
            </a:lvl3pPr>
            <a:lvl4pPr marL="0">
              <a:spcBef>
                <a:spcPts val="1350"/>
              </a:spcBef>
              <a:defRPr/>
            </a:lvl4pPr>
            <a:lvl5pPr marL="0">
              <a:spcBef>
                <a:spcPts val="135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4750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gger Rea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gerReas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3" y="400050"/>
            <a:ext cx="5219700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3" y="1304927"/>
            <a:ext cx="5219700" cy="5324475"/>
          </a:xfrm>
        </p:spPr>
        <p:txBody>
          <a:bodyPr/>
          <a:lstStyle>
            <a:lvl1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735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at's Differen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Differ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4" y="400050"/>
            <a:ext cx="677227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spcBef>
                <a:spcPts val="1350"/>
              </a:spcBef>
              <a:defRPr/>
            </a:lvl1pPr>
            <a:lvl2pPr marL="0">
              <a:spcBef>
                <a:spcPts val="1350"/>
              </a:spcBef>
              <a:defRPr/>
            </a:lvl2pPr>
            <a:lvl3pPr marL="0">
              <a:spcBef>
                <a:spcPts val="1350"/>
              </a:spcBef>
              <a:defRPr/>
            </a:lvl3pPr>
            <a:lvl4pPr marL="0">
              <a:spcBef>
                <a:spcPts val="1350"/>
              </a:spcBef>
              <a:defRPr/>
            </a:lvl4pPr>
            <a:lvl5pPr marL="0">
              <a:spcBef>
                <a:spcPts val="135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8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y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th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3" y="400050"/>
            <a:ext cx="5219700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3" y="1304927"/>
            <a:ext cx="5219700" cy="5324475"/>
          </a:xfrm>
        </p:spPr>
        <p:txBody>
          <a:bodyPr/>
          <a:lstStyle>
            <a:lvl1pPr marL="342900" indent="-342900" algn="l">
              <a:spcBef>
                <a:spcPts val="1350"/>
              </a:spcBef>
              <a:buSzPct val="145000"/>
              <a:buFontTx/>
              <a:buBlip>
                <a:blip r:embed="rId3"/>
              </a:buBlip>
              <a:defRPr/>
            </a:lvl1pPr>
            <a:lvl2pPr marL="342900" indent="-342900" algn="l">
              <a:spcBef>
                <a:spcPts val="1350"/>
              </a:spcBef>
              <a:buSzPct val="145000"/>
              <a:buFontTx/>
              <a:buBlip>
                <a:blip r:embed="rId3"/>
              </a:buBlip>
              <a:defRPr/>
            </a:lvl2pPr>
            <a:lvl3pPr marL="342900" indent="-342900" algn="l">
              <a:spcBef>
                <a:spcPts val="1350"/>
              </a:spcBef>
              <a:buSzPct val="145000"/>
              <a:buFontTx/>
              <a:buBlip>
                <a:blip r:embed="rId3"/>
              </a:buBlip>
              <a:defRPr/>
            </a:lvl3pPr>
            <a:lvl4pPr marL="342900" indent="-342900" algn="l">
              <a:spcBef>
                <a:spcPts val="1350"/>
              </a:spcBef>
              <a:buSzPct val="145000"/>
              <a:buFontTx/>
              <a:buBlip>
                <a:blip r:embed="rId3"/>
              </a:buBlip>
              <a:defRPr/>
            </a:lvl4pPr>
            <a:lvl5pPr marL="342900" indent="-342900" algn="l">
              <a:spcBef>
                <a:spcPts val="1350"/>
              </a:spcBef>
              <a:buSzPct val="145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574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d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4914900"/>
            <a:ext cx="12192000" cy="685800"/>
          </a:xfrm>
        </p:spPr>
        <p:txBody>
          <a:bodyPr/>
          <a:lstStyle>
            <a:lvl1pPr algn="ctr">
              <a:defRPr sz="5000">
                <a:latin typeface="+mj-lt"/>
              </a:defRPr>
            </a:lvl1pPr>
            <a:lvl2pPr algn="ctr">
              <a:defRPr sz="5000"/>
            </a:lvl2pPr>
            <a:lvl3pPr algn="ctr">
              <a:defRPr sz="5000"/>
            </a:lvl3pPr>
            <a:lvl4pPr algn="ctr">
              <a:defRPr sz="5000"/>
            </a:lvl4pPr>
            <a:lvl5pPr algn="ctr">
              <a:defRPr sz="5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5056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s To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sToSucces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0" y="400050"/>
            <a:ext cx="6629400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7300" y="1304927"/>
            <a:ext cx="6629400" cy="5324475"/>
          </a:xfrm>
        </p:spPr>
        <p:txBody>
          <a:bodyPr/>
          <a:lstStyle>
            <a:lvl1pPr marL="0" algn="l">
              <a:spcBef>
                <a:spcPts val="1350"/>
              </a:spcBef>
              <a:defRPr sz="30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30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30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30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3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9652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454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1724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359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471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3530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255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954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ep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p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88" y="400050"/>
            <a:ext cx="7029451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88" y="1304927"/>
            <a:ext cx="7029451" cy="5324475"/>
          </a:xfrm>
        </p:spPr>
        <p:txBody>
          <a:bodyPr/>
          <a:lstStyle>
            <a:lvl1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1pPr>
            <a:lvl2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2pPr>
            <a:lvl3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3pPr>
            <a:lvl4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4pPr>
            <a:lvl5pPr marL="0" algn="l">
              <a:spcBef>
                <a:spcPts val="1350"/>
              </a:spcBef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0764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xtSucces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4" y="400050"/>
            <a:ext cx="5219700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2556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Lef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10448925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defRPr/>
            </a:lvl1pPr>
            <a:lvl2pPr marL="0">
              <a:defRPr/>
            </a:lvl2pPr>
            <a:lvl3pPr marL="0">
              <a:defRPr/>
            </a:lvl3pPr>
            <a:lvl4pPr marL="0">
              <a:defRPr/>
            </a:lvl4pPr>
            <a:lvl5pPr marL="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097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 Lef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10448925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15" y="1304927"/>
            <a:ext cx="5229225" cy="5324475"/>
          </a:xfrm>
        </p:spPr>
        <p:txBody>
          <a:bodyPr/>
          <a:lstStyle>
            <a:lvl1pPr marL="0">
              <a:defRPr>
                <a:solidFill>
                  <a:srgbClr val="FFFFFF"/>
                </a:solidFill>
              </a:defRPr>
            </a:lvl1pPr>
            <a:lvl2pPr marL="0">
              <a:defRPr>
                <a:solidFill>
                  <a:srgbClr val="FFFFFF"/>
                </a:solidFill>
              </a:defRPr>
            </a:lvl2pPr>
            <a:lvl3pPr marL="0">
              <a:defRPr>
                <a:solidFill>
                  <a:srgbClr val="FFFFFF"/>
                </a:solidFill>
              </a:defRPr>
            </a:lvl3pPr>
            <a:lvl4pPr marL="0">
              <a:defRPr>
                <a:solidFill>
                  <a:srgbClr val="FFFFFF"/>
                </a:solidFill>
              </a:defRPr>
            </a:lvl4pPr>
            <a:lvl5pPr marL="0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4784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Righ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3" y="400050"/>
            <a:ext cx="5219700" cy="857250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3" y="1304927"/>
            <a:ext cx="5219700" cy="5324475"/>
          </a:xfrm>
        </p:spPr>
        <p:txBody>
          <a:bodyPr/>
          <a:lstStyle>
            <a:lvl1pPr marL="0" algn="l">
              <a:defRPr/>
            </a:lvl1pPr>
            <a:lvl2pPr marL="0" algn="l">
              <a:defRPr/>
            </a:lvl2pPr>
            <a:lvl3pPr marL="0" algn="l">
              <a:defRPr/>
            </a:lvl3pPr>
            <a:lvl4pPr marL="0" algn="l">
              <a:defRPr/>
            </a:lvl4pPr>
            <a:lvl5pPr marL="0"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0661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193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 Righ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3" y="400050"/>
            <a:ext cx="5219700" cy="857250"/>
          </a:xfrm>
        </p:spPr>
        <p:txBody>
          <a:bodyPr/>
          <a:lstStyle>
            <a:lvl1pPr algn="l"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3" y="1304927"/>
            <a:ext cx="5219700" cy="5324475"/>
          </a:xfrm>
        </p:spPr>
        <p:txBody>
          <a:bodyPr/>
          <a:lstStyle>
            <a:lvl1pPr marL="0" algn="l">
              <a:defRPr>
                <a:solidFill>
                  <a:srgbClr val="FFFFFF"/>
                </a:solidFill>
              </a:defRPr>
            </a:lvl1pPr>
            <a:lvl2pPr marL="0" algn="l">
              <a:defRPr>
                <a:solidFill>
                  <a:srgbClr val="FFFFFF"/>
                </a:solidFill>
              </a:defRPr>
            </a:lvl2pPr>
            <a:lvl3pPr marL="0" algn="l">
              <a:defRPr>
                <a:solidFill>
                  <a:srgbClr val="FFFFFF"/>
                </a:solidFill>
              </a:defRPr>
            </a:lvl3pPr>
            <a:lvl4pPr marL="0" algn="l">
              <a:defRPr>
                <a:solidFill>
                  <a:srgbClr val="FFFFFF"/>
                </a:solidFill>
              </a:defRPr>
            </a:lvl4pPr>
            <a:lvl5pPr marL="0" algn="l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635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3" y="114300"/>
            <a:ext cx="10858500" cy="1028700"/>
          </a:xfrm>
        </p:spPr>
        <p:txBody>
          <a:bodyPr/>
          <a:lstStyle>
            <a:lvl1pPr algn="l">
              <a:defRPr sz="4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3" y="1304927"/>
            <a:ext cx="5372100" cy="4581525"/>
          </a:xfr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685795" indent="-342900">
              <a:buFont typeface="Arial"/>
              <a:buChar char="•"/>
              <a:defRPr/>
            </a:lvl2pPr>
            <a:lvl3pPr marL="1028688" indent="-342900">
              <a:buFont typeface="Arial"/>
              <a:buChar char="•"/>
              <a:defRPr/>
            </a:lvl3pPr>
            <a:lvl4pPr marL="1371588" indent="-342900">
              <a:buFont typeface="Arial"/>
              <a:buChar char="•"/>
              <a:defRPr/>
            </a:lvl4pPr>
            <a:lvl5pPr marL="1714481" indent="-3429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24638" y="1304925"/>
            <a:ext cx="5257800" cy="3714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6885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Righ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3" y="114300"/>
            <a:ext cx="10858500" cy="1028700"/>
          </a:xfrm>
        </p:spPr>
        <p:txBody>
          <a:bodyPr/>
          <a:lstStyle>
            <a:lvl1pPr algn="l">
              <a:defRPr sz="4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38" y="1304927"/>
            <a:ext cx="5486400" cy="4581525"/>
          </a:xfrm>
        </p:spPr>
        <p:txBody>
          <a:bodyPr/>
          <a:lstStyle>
            <a:lvl1pPr marL="342900" indent="-342900" algn="l">
              <a:buFont typeface="Arial"/>
              <a:buChar char="•"/>
              <a:defRPr/>
            </a:lvl1pPr>
            <a:lvl2pPr marL="685795" indent="-342900" algn="l">
              <a:buFont typeface="Arial"/>
              <a:buChar char="•"/>
              <a:defRPr/>
            </a:lvl2pPr>
            <a:lvl3pPr marL="1028688" indent="-342900" algn="l">
              <a:buFont typeface="Arial"/>
              <a:buChar char="•"/>
              <a:defRPr/>
            </a:lvl3pPr>
            <a:lvl4pPr marL="1371588" indent="-342900" algn="l">
              <a:buFont typeface="Arial"/>
              <a:buChar char="•"/>
              <a:defRPr/>
            </a:lvl4pPr>
            <a:lvl5pPr marL="1714481" indent="-342900" algn="l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23900" y="1304925"/>
            <a:ext cx="5257800" cy="3714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7984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0"/>
            <a:ext cx="10448925" cy="1657350"/>
          </a:xfrm>
        </p:spPr>
        <p:txBody>
          <a:bodyPr/>
          <a:lstStyle>
            <a:lvl1pPr algn="l">
              <a:defRPr sz="4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77" y="1828801"/>
            <a:ext cx="7058025" cy="458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53439" y="1828800"/>
            <a:ext cx="3143251" cy="4286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9898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0"/>
            <a:ext cx="10448925" cy="1657350"/>
          </a:xfrm>
        </p:spPr>
        <p:txBody>
          <a:bodyPr/>
          <a:lstStyle>
            <a:lvl1pPr algn="r">
              <a:defRPr sz="4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801" y="1828801"/>
            <a:ext cx="7219951" cy="458152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81089" y="2286000"/>
            <a:ext cx="301752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234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88966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Photo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31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arant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PPP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Guarante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612" y="0"/>
            <a:ext cx="12439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868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39" y="6356427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32A2018-98BF-4C41-ACFB-5AEC9029E15C}" type="datetimeFigureOut">
              <a:rPr lang="en-CA" sz="2800" smtClean="0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10/12/2015</a:t>
            </a:fld>
            <a:endParaRPr lang="en-CA" sz="28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427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CA" sz="28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562EE59-FD1C-4C9E-993A-9B137291504F}" type="slidenum">
              <a:rPr lang="en-CA" sz="2800" smtClean="0">
                <a:solidFill>
                  <a:prstClr val="black">
                    <a:tint val="75000"/>
                  </a:prstClr>
                </a:solidFill>
                <a:latin typeface="Gill Sans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 sz="2800">
              <a:solidFill>
                <a:prstClr val="black">
                  <a:tint val="75000"/>
                </a:prstClr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92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39" y="6356427"/>
            <a:ext cx="2844800" cy="365125"/>
          </a:xfrm>
          <a:prstGeom prst="rect">
            <a:avLst/>
          </a:prstGeom>
        </p:spPr>
        <p:txBody>
          <a:bodyPr lIns="108857" tIns="54428" rIns="108857" bIns="5442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C132F9F6-4643-422F-BFDF-A9D81CCFEBE1}" type="datetimeFigureOut">
              <a:rPr lang="en-US" sz="28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12/10/2015</a:t>
            </a:fld>
            <a:endParaRPr lang="en-US" sz="28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427"/>
            <a:ext cx="3860800" cy="365125"/>
          </a:xfrm>
          <a:prstGeom prst="rect">
            <a:avLst/>
          </a:prstGeom>
        </p:spPr>
        <p:txBody>
          <a:bodyPr lIns="108857" tIns="54428" rIns="108857" bIns="5442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lIns="108857" tIns="54428" rIns="108857" bIns="5442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E9D68CD4-570E-4D6E-ADF0-732C8CC6FC7C}" type="slidenum">
              <a:rPr lang="en-US" sz="28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4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794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10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286" indent="0">
              <a:buNone/>
              <a:defRPr sz="1400"/>
            </a:lvl2pPr>
            <a:lvl3pPr marL="1088570" indent="0">
              <a:buNone/>
              <a:defRPr sz="1200"/>
            </a:lvl3pPr>
            <a:lvl4pPr marL="1632856" indent="0">
              <a:buNone/>
              <a:defRPr sz="1100"/>
            </a:lvl4pPr>
            <a:lvl5pPr marL="2177141" indent="0">
              <a:buNone/>
              <a:defRPr sz="1100"/>
            </a:lvl5pPr>
            <a:lvl6pPr marL="2721426" indent="0">
              <a:buNone/>
              <a:defRPr sz="1100"/>
            </a:lvl6pPr>
            <a:lvl7pPr marL="3265711" indent="0">
              <a:buNone/>
              <a:defRPr sz="1100"/>
            </a:lvl7pPr>
            <a:lvl8pPr marL="3809996" indent="0">
              <a:buNone/>
              <a:defRPr sz="1100"/>
            </a:lvl8pPr>
            <a:lvl9pPr marL="435428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39" y="6356427"/>
            <a:ext cx="2844800" cy="365125"/>
          </a:xfrm>
          <a:prstGeom prst="rect">
            <a:avLst/>
          </a:prstGeom>
        </p:spPr>
        <p:txBody>
          <a:bodyPr lIns="108857" tIns="54428" rIns="108857" bIns="5442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57DE4AD-C9DB-4195-A5C7-51EAADB441B8}" type="datetimeFigureOut">
              <a:rPr lang="en-US" sz="28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12/10/2015</a:t>
            </a:fld>
            <a:endParaRPr lang="en-US" sz="28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427"/>
            <a:ext cx="3860800" cy="365125"/>
          </a:xfrm>
          <a:prstGeom prst="rect">
            <a:avLst/>
          </a:prstGeom>
        </p:spPr>
        <p:txBody>
          <a:bodyPr lIns="108857" tIns="54428" rIns="108857" bIns="5442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lIns="108857" tIns="54428" rIns="108857" bIns="5442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35100D1-DF47-4395-ABA5-841F0D13C26A}" type="slidenum">
              <a:rPr lang="en-US" sz="2800" smtClean="0">
                <a:solidFill>
                  <a:srgbClr val="000000"/>
                </a:solidFill>
                <a:latin typeface="Gill Sans" charset="0"/>
                <a:sym typeface="Gill Sans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8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0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879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483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247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834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607C6-CF80-4C99-8237-D42EC05F4A10}" type="datetimeFigureOut">
              <a:rPr lang="en-AU" smtClean="0"/>
              <a:pPr/>
              <a:t>10/12/2015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A3FFE-80CF-47F8-A4BE-EEB119A4E78A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66813" y="1152527"/>
            <a:ext cx="1044892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6813" y="5619752"/>
            <a:ext cx="10448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662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+mj-lt"/>
          <a:ea typeface="+mj-ea"/>
          <a:cs typeface="+mj-cs"/>
          <a:sym typeface="Arial Blac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6pPr>
      <a:lvl7pPr marL="685795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7pPr>
      <a:lvl8pPr marL="1028688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8pPr>
      <a:lvl9pPr marL="1371588" algn="ctr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Arial Black" charset="0"/>
          <a:ea typeface="ヒラギノ角ゴ ProN W6" charset="0"/>
          <a:cs typeface="ヒラギノ角ゴ ProN W6" charset="0"/>
          <a:sym typeface="Arial Black" charset="0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57213" indent="-214313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857245" indent="-17145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200138" indent="-17145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543035" indent="-17145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685795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028688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371588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5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8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8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1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1" algn="l" defTabSz="34290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163773" y="777616"/>
            <a:ext cx="11832609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400" b="1" dirty="0" smtClean="0"/>
              <a:t>Coaching &amp; Co-Branding </a:t>
            </a:r>
            <a:br>
              <a:rPr lang="en-US" sz="6400" b="1" dirty="0" smtClean="0"/>
            </a:br>
            <a:r>
              <a:rPr lang="en-US" sz="6400" b="1" dirty="0" smtClean="0"/>
              <a:t>[Module </a:t>
            </a:r>
            <a:r>
              <a:rPr lang="en-US" sz="6400" b="1" dirty="0" smtClean="0"/>
              <a:t>3]</a:t>
            </a:r>
            <a:endParaRPr lang="en-US" sz="6400" b="1" dirty="0" smtClean="0"/>
          </a:p>
          <a:p>
            <a:pPr algn="ctr"/>
            <a:r>
              <a:rPr lang="en-US" sz="4800" dirty="0" smtClean="0">
                <a:latin typeface="Georgia" panose="02040502050405020303" pitchFamily="18" charset="0"/>
              </a:rPr>
              <a:t>How to Create a </a:t>
            </a:r>
            <a:r>
              <a:rPr lang="en-US" sz="4800" i="1" u="sng" dirty="0" smtClean="0">
                <a:latin typeface="Georgia" panose="02040502050405020303" pitchFamily="18" charset="0"/>
              </a:rPr>
              <a:t>Private White Label </a:t>
            </a:r>
            <a:r>
              <a:rPr lang="en-US" sz="4800" dirty="0" smtClean="0">
                <a:latin typeface="Georgia" panose="02040502050405020303" pitchFamily="18" charset="0"/>
              </a:rPr>
              <a:t>Coaching Program to Make it Easier to Sell </a:t>
            </a:r>
            <a:r>
              <a:rPr lang="en-US" sz="4800" dirty="0">
                <a:latin typeface="Georgia" panose="02040502050405020303" pitchFamily="18" charset="0"/>
              </a:rPr>
              <a:t>Your High End </a:t>
            </a:r>
            <a:r>
              <a:rPr lang="en-US" sz="4800" dirty="0" smtClean="0">
                <a:latin typeface="Georgia" panose="02040502050405020303" pitchFamily="18" charset="0"/>
              </a:rPr>
              <a:t>Programs</a:t>
            </a:r>
            <a:r>
              <a:rPr lang="en-US" dirty="0" smtClean="0">
                <a:latin typeface="Georgia" panose="02040502050405020303" pitchFamily="18" charset="0"/>
              </a:rPr>
              <a:t> </a:t>
            </a:r>
            <a:r>
              <a:rPr lang="en-US" sz="4800" dirty="0" smtClean="0">
                <a:latin typeface="Georgia" panose="02040502050405020303" pitchFamily="18" charset="0"/>
              </a:rPr>
              <a:t>And Open up Hundreds of New Markets for Your IP</a:t>
            </a:r>
            <a:endParaRPr lang="en-US" sz="4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40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40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00050"/>
            <a:ext cx="11258550" cy="857250"/>
          </a:xfrm>
        </p:spPr>
        <p:txBody>
          <a:bodyPr/>
          <a:lstStyle/>
          <a:p>
            <a:pPr algn="ctr"/>
            <a:r>
              <a:rPr lang="en-US" sz="5400" b="1" dirty="0">
                <a:latin typeface="Cambria" pitchFamily="18" charset="0"/>
              </a:rPr>
              <a:t>Best Strategies</a:t>
            </a:r>
            <a:endParaRPr lang="en-US" sz="54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600200"/>
            <a:ext cx="11601450" cy="5029200"/>
          </a:xfrm>
        </p:spPr>
        <p:txBody>
          <a:bodyPr/>
          <a:lstStyle/>
          <a:p>
            <a:r>
              <a:rPr lang="en-CA" sz="3600" dirty="0">
                <a:latin typeface="Cambria" pitchFamily="18" charset="0"/>
              </a:rPr>
              <a:t>Justify your existence</a:t>
            </a:r>
          </a:p>
          <a:p>
            <a:r>
              <a:rPr lang="en-CA" sz="3600" dirty="0">
                <a:latin typeface="Cambria" pitchFamily="18" charset="0"/>
              </a:rPr>
              <a:t>Paint an innovative/bright future</a:t>
            </a:r>
          </a:p>
          <a:p>
            <a:r>
              <a:rPr lang="en-CA" sz="3600" dirty="0">
                <a:latin typeface="Cambria" pitchFamily="18" charset="0"/>
              </a:rPr>
              <a:t>Advisory Age Pricing= Value x Strategic Positioning x ROI</a:t>
            </a:r>
          </a:p>
          <a:p>
            <a:r>
              <a:rPr lang="en-CA" sz="3600" dirty="0">
                <a:latin typeface="Cambria" pitchFamily="18" charset="0"/>
              </a:rPr>
              <a:t>Have a better way to digest content</a:t>
            </a:r>
          </a:p>
          <a:p>
            <a:r>
              <a:rPr lang="en-CA" sz="3600" dirty="0">
                <a:latin typeface="Cambria" pitchFamily="18" charset="0"/>
              </a:rPr>
              <a:t>Co-Brand instead of selling</a:t>
            </a:r>
            <a:endParaRPr lang="en-CA" sz="3600" dirty="0">
              <a:latin typeface="Cambria" pitchFamily="18" charset="0"/>
            </a:endParaRP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1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76" y="1304927"/>
            <a:ext cx="10544174" cy="5324475"/>
          </a:xfrm>
        </p:spPr>
        <p:txBody>
          <a:bodyPr/>
          <a:lstStyle/>
          <a:p>
            <a:r>
              <a:rPr lang="en-US" sz="5400" dirty="0">
                <a:latin typeface="Cambria" pitchFamily="18" charset="0"/>
              </a:rPr>
              <a:t>Scalable </a:t>
            </a:r>
            <a:r>
              <a:rPr lang="en-US" sz="5400" dirty="0">
                <a:latin typeface="Cambria" pitchFamily="18" charset="0"/>
              </a:rPr>
              <a:t>IP + Systems = Recurring Monthly &amp; Attractive Asset</a:t>
            </a:r>
            <a:endParaRPr lang="en-CA" sz="5400" dirty="0">
              <a:latin typeface="Cambria" pitchFamily="18" charset="0"/>
            </a:endParaRP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2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5" y="296652"/>
            <a:ext cx="11905323" cy="817494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  <a:ea typeface="Tahoma" pitchFamily="34" charset="0"/>
                <a:cs typeface="Tahoma" pitchFamily="34" charset="0"/>
              </a:rPr>
              <a:t>#1 Position: </a:t>
            </a:r>
            <a:r>
              <a:rPr lang="en-CA" sz="4800" b="1" i="1" dirty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Coaching &amp; Co-Branding™</a:t>
            </a:r>
            <a:endParaRPr lang="en-CA" sz="4800" b="1" i="1" dirty="0">
              <a:solidFill>
                <a:srgbClr val="0070C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7545" y="1600208"/>
            <a:ext cx="4859863" cy="441658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  <a:t>STEP 1: </a:t>
            </a:r>
            <a:b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  <a:t>Leveraged Profits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b="1" dirty="0"/>
              <a:t>Competitive Intelligence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b="1" dirty="0"/>
              <a:t>Speed-to-Market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b="1" dirty="0"/>
              <a:t>Create First Profitable Transaction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b="1" dirty="0"/>
              <a:t>Increase Size &amp; Number of Transactions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b="1" dirty="0"/>
              <a:t>5 Core Areas of Business</a:t>
            </a:r>
          </a:p>
          <a:p>
            <a:pPr marL="801494" lvl="1" indent="-257175">
              <a:buFont typeface="Wingdings" panose="05000000000000000000" pitchFamily="2" charset="2"/>
              <a:buChar char="§"/>
            </a:pPr>
            <a:r>
              <a:rPr lang="en-US" b="1" dirty="0"/>
              <a:t>Value Creation</a:t>
            </a:r>
          </a:p>
          <a:p>
            <a:pPr marL="801494" lvl="1" indent="-257175">
              <a:buFont typeface="Wingdings" panose="05000000000000000000" pitchFamily="2" charset="2"/>
              <a:buChar char="§"/>
            </a:pPr>
            <a:r>
              <a:rPr lang="en-US" b="1" dirty="0"/>
              <a:t>Value Delivery</a:t>
            </a:r>
          </a:p>
          <a:p>
            <a:pPr marL="801494" lvl="1" indent="-257175">
              <a:buFont typeface="Wingdings" panose="05000000000000000000" pitchFamily="2" charset="2"/>
              <a:buChar char="§"/>
            </a:pPr>
            <a:r>
              <a:rPr lang="en-US" b="1" dirty="0"/>
              <a:t>Marketing</a:t>
            </a:r>
          </a:p>
          <a:p>
            <a:pPr marL="801494" lvl="1" indent="-257175">
              <a:buFont typeface="Wingdings" panose="05000000000000000000" pitchFamily="2" charset="2"/>
              <a:buChar char="§"/>
            </a:pPr>
            <a:r>
              <a:rPr lang="en-US" b="1" dirty="0"/>
              <a:t>Sales</a:t>
            </a:r>
          </a:p>
          <a:p>
            <a:pPr marL="801494" lvl="1" indent="-257175">
              <a:buFont typeface="Wingdings" panose="05000000000000000000" pitchFamily="2" charset="2"/>
              <a:buChar char="§"/>
            </a:pPr>
            <a:r>
              <a:rPr lang="en-US" b="1" dirty="0"/>
              <a:t>Profit Margins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3694379" y="2522816"/>
            <a:ext cx="453968" cy="271736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1450559" y="2611644"/>
            <a:ext cx="4941652" cy="2243688"/>
          </a:xfrm>
          <a:prstGeom prst="rect">
            <a:avLst/>
          </a:prstGeom>
          <a:blipFill dpi="0" rotWithShape="1">
            <a:blip r:embed="rId2" cstate="email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09008" y="2276889"/>
            <a:ext cx="246276" cy="707880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endParaRPr lang="en-US" sz="3800" b="1" dirty="0">
              <a:solidFill>
                <a:srgbClr val="00206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5977" y="5157669"/>
            <a:ext cx="51430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$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0244" y="5122474"/>
            <a:ext cx="5143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$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154" y="5087287"/>
            <a:ext cx="51430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$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87" y="5052105"/>
            <a:ext cx="5143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$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379" y="5122474"/>
            <a:ext cx="5143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$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1655" y="5086350"/>
            <a:ext cx="51430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$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880" y="5029200"/>
            <a:ext cx="5143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$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67324" y="222885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Value Delivery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81580" y="308610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Value Creation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38812" y="222885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Sales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10267" y="308610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Profit Margins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95924" y="131445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Marketing</a:t>
            </a:r>
            <a:endParaRPr lang="en-US" sz="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 animBg="1"/>
      <p:bldP spid="31" grpId="0" animBg="1"/>
      <p:bldP spid="8" grpId="0"/>
      <p:bldP spid="10" grpId="0"/>
      <p:bldP spid="11" grpId="0"/>
      <p:bldP spid="13" grpId="0"/>
      <p:bldP spid="15" grpId="0"/>
      <p:bldP spid="16" grpId="0"/>
      <p:bldP spid="17" grpId="0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5" y="296652"/>
            <a:ext cx="11905323" cy="817494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  <a:ea typeface="Tahoma" pitchFamily="34" charset="0"/>
                <a:cs typeface="Tahoma" pitchFamily="34" charset="0"/>
              </a:rPr>
              <a:t>#1 Position: </a:t>
            </a:r>
            <a:r>
              <a:rPr lang="en-CA" sz="4800" b="1" i="1" dirty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Coaching &amp; Co-Branding™</a:t>
            </a:r>
            <a:endParaRPr lang="en-CA" sz="4800" b="1" i="1" dirty="0">
              <a:solidFill>
                <a:srgbClr val="0070C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09008" y="2276889"/>
            <a:ext cx="246276" cy="707880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endParaRPr lang="en-US" sz="3800" b="1" dirty="0">
              <a:solidFill>
                <a:srgbClr val="002060"/>
              </a:solidFill>
              <a:latin typeface="Gill Sans"/>
              <a:cs typeface="Gill Sans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694379" y="2522816"/>
            <a:ext cx="453968" cy="271736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1450559" y="2611644"/>
            <a:ext cx="4941652" cy="2243688"/>
          </a:xfrm>
          <a:prstGeom prst="rect">
            <a:avLst/>
          </a:prstGeom>
          <a:blipFill dpi="0" rotWithShape="1">
            <a:blip r:embed="rId3" cstate="email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5977" y="5157669"/>
            <a:ext cx="51430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$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0244" y="5122474"/>
            <a:ext cx="5143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$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154" y="5087287"/>
            <a:ext cx="51430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$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87" y="5052105"/>
            <a:ext cx="5143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$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7379" y="5122474"/>
            <a:ext cx="5143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</a:rPr>
              <a:t>$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1655" y="5086350"/>
            <a:ext cx="51430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$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5880" y="5029200"/>
            <a:ext cx="51430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</a:rPr>
              <a:t>$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67324" y="222885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Value Delivery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81580" y="308610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Value Creation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38812" y="222885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Sales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10267" y="308610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Profit Margins</a:t>
            </a: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295924" y="1314450"/>
            <a:ext cx="1200033" cy="114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500" dirty="0">
                <a:solidFill>
                  <a:prstClr val="white"/>
                </a:solidFill>
              </a:rPr>
              <a:t>Marketing</a:t>
            </a:r>
            <a:endParaRPr lang="en-US" sz="1500" dirty="0">
              <a:solidFill>
                <a:prstClr val="white"/>
              </a:solidFill>
            </a:endParaRPr>
          </a:p>
        </p:txBody>
      </p:sp>
      <p:grpSp>
        <p:nvGrpSpPr>
          <p:cNvPr id="4" name="Group 26"/>
          <p:cNvGrpSpPr/>
          <p:nvPr/>
        </p:nvGrpSpPr>
        <p:grpSpPr>
          <a:xfrm>
            <a:off x="2553046" y="2686050"/>
            <a:ext cx="2651236" cy="2599011"/>
            <a:chOff x="1575594" y="1752600"/>
            <a:chExt cx="7239000" cy="7095711"/>
          </a:xfrm>
        </p:grpSpPr>
        <p:sp>
          <p:nvSpPr>
            <p:cNvPr id="28" name="Down Arrow 27"/>
            <p:cNvSpPr/>
            <p:nvPr/>
          </p:nvSpPr>
          <p:spPr>
            <a:xfrm>
              <a:off x="4926263" y="3363754"/>
              <a:ext cx="605350" cy="3623148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53" tIns="81276" rIns="162553" bIns="81276" rtlCol="0" anchor="ctr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1934211" y="3482192"/>
              <a:ext cx="6589513" cy="2991584"/>
            </a:xfrm>
            <a:prstGeom prst="rect">
              <a:avLst/>
            </a:prstGeom>
            <a:blipFill dpi="0" rotWithShape="1">
              <a:blip r:embed="rId3" cstate="email">
                <a:alphaModFix amt="6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53" tIns="81276" rIns="162553" bIns="81276" rtlCol="0" anchor="ctr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28394" y="6876872"/>
              <a:ext cx="685801" cy="138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27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13994" y="6829960"/>
              <a:ext cx="685801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04793" y="6783050"/>
              <a:ext cx="685801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19196" y="6736141"/>
              <a:ext cx="685801" cy="197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90396" y="6826331"/>
              <a:ext cx="685801" cy="16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33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75795" y="6781800"/>
              <a:ext cx="685801" cy="197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61395" y="6705601"/>
              <a:ext cx="685801" cy="214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45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023394" y="2971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Value Delivery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75594" y="4114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700" dirty="0">
                  <a:solidFill>
                    <a:prstClr val="white"/>
                  </a:solidFill>
                </a:rPr>
                <a:t>Value Creation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918994" y="2971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Sales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14394" y="4114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Profit Margins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394994" y="17526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Marketing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8" grpId="0"/>
      <p:bldP spid="8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5" y="296652"/>
            <a:ext cx="11905323" cy="817494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  <a:ea typeface="Tahoma" pitchFamily="34" charset="0"/>
                <a:cs typeface="Tahoma" pitchFamily="34" charset="0"/>
              </a:rPr>
              <a:t>#1 Position: </a:t>
            </a:r>
            <a:r>
              <a:rPr lang="en-CA" sz="4800" b="1" i="1" dirty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Coaching &amp; Co-Branding™</a:t>
            </a:r>
            <a:endParaRPr lang="en-CA" sz="4800" b="1" i="1" dirty="0">
              <a:solidFill>
                <a:srgbClr val="0070C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3193" y="1139776"/>
            <a:ext cx="6055691" cy="138498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  <a:t>STEP 2: </a:t>
            </a:r>
            <a:b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  <a:t>Business Acceleration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9008" y="2276889"/>
            <a:ext cx="246276" cy="707880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endParaRPr lang="en-US" sz="3800" b="1" dirty="0">
              <a:solidFill>
                <a:srgbClr val="002060"/>
              </a:solidFill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10400" y="2721379"/>
            <a:ext cx="4895967" cy="2385263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l"/>
            <a:r>
              <a:rPr lang="en-US" sz="2100" b="1" dirty="0">
                <a:solidFill>
                  <a:srgbClr val="C00000"/>
                </a:solidFill>
              </a:rPr>
              <a:t>7 Key Systems for Certification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A better business model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Client vetting process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Client intake system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Client services process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Client management system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Strategic vendors</a:t>
            </a:r>
          </a:p>
          <a:p>
            <a:pPr marL="257175" indent="-257175">
              <a:buFont typeface="Wingdings" pitchFamily="2" charset="2"/>
              <a:buChar char="Ø"/>
            </a:pPr>
            <a:r>
              <a:rPr lang="en-US" b="1" dirty="0"/>
              <a:t>Accelerated teaching/learning systems</a:t>
            </a:r>
          </a:p>
        </p:txBody>
      </p:sp>
      <p:grpSp>
        <p:nvGrpSpPr>
          <p:cNvPr id="4" name="Group 26"/>
          <p:cNvGrpSpPr/>
          <p:nvPr/>
        </p:nvGrpSpPr>
        <p:grpSpPr>
          <a:xfrm>
            <a:off x="2553046" y="2686050"/>
            <a:ext cx="2651236" cy="2599011"/>
            <a:chOff x="1575594" y="1752600"/>
            <a:chExt cx="7239000" cy="7095711"/>
          </a:xfrm>
        </p:grpSpPr>
        <p:sp>
          <p:nvSpPr>
            <p:cNvPr id="28" name="Down Arrow 27"/>
            <p:cNvSpPr/>
            <p:nvPr/>
          </p:nvSpPr>
          <p:spPr>
            <a:xfrm>
              <a:off x="4926263" y="3363754"/>
              <a:ext cx="605350" cy="3623148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53" tIns="81276" rIns="162553" bIns="81276" rtlCol="0" anchor="ctr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1934211" y="3482192"/>
              <a:ext cx="6589513" cy="2991584"/>
            </a:xfrm>
            <a:prstGeom prst="rect">
              <a:avLst/>
            </a:prstGeom>
            <a:blipFill dpi="0" rotWithShape="1">
              <a:blip r:embed="rId3" cstate="email">
                <a:alphaModFix amt="6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53" tIns="81276" rIns="162553" bIns="81276" rtlCol="0" anchor="ctr"/>
            <a:lstStyle/>
            <a:p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28394" y="6876872"/>
              <a:ext cx="685801" cy="138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27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13994" y="6829960"/>
              <a:ext cx="685801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04793" y="6783050"/>
              <a:ext cx="685801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19196" y="6736141"/>
              <a:ext cx="685801" cy="197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90396" y="6826331"/>
              <a:ext cx="685801" cy="16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33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75795" y="6781800"/>
              <a:ext cx="685801" cy="197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61395" y="6705601"/>
              <a:ext cx="685801" cy="214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 dirty="0">
                  <a:solidFill>
                    <a:prstClr val="white">
                      <a:lumMod val="50000"/>
                    </a:prstClr>
                  </a:solidFill>
                </a:rPr>
                <a:t>$</a:t>
              </a:r>
              <a:endParaRPr lang="en-US" sz="4500" b="1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023394" y="2971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Value Delivery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75594" y="4114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700" dirty="0">
                  <a:solidFill>
                    <a:prstClr val="white"/>
                  </a:solidFill>
                </a:rPr>
                <a:t>Value Creation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918994" y="2971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Sales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14394" y="4114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Profit Margins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394994" y="17526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r>
                <a:rPr lang="en-US" sz="800" dirty="0">
                  <a:solidFill>
                    <a:prstClr val="white"/>
                  </a:solidFill>
                </a:rPr>
                <a:t>Marketing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2153035" y="10858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Better Business Model</a:t>
            </a:r>
          </a:p>
        </p:txBody>
      </p:sp>
      <p:sp>
        <p:nvSpPr>
          <p:cNvPr id="45" name="Oval 44"/>
          <p:cNvSpPr/>
          <p:nvPr/>
        </p:nvSpPr>
        <p:spPr>
          <a:xfrm>
            <a:off x="3924555" y="10858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Client Vetting Process</a:t>
            </a:r>
          </a:p>
        </p:txBody>
      </p:sp>
      <p:sp>
        <p:nvSpPr>
          <p:cNvPr id="46" name="Oval 45"/>
          <p:cNvSpPr/>
          <p:nvPr/>
        </p:nvSpPr>
        <p:spPr>
          <a:xfrm>
            <a:off x="5124545" y="24003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Client Intake System</a:t>
            </a:r>
          </a:p>
        </p:txBody>
      </p:sp>
      <p:sp>
        <p:nvSpPr>
          <p:cNvPr id="47" name="Oval 46"/>
          <p:cNvSpPr/>
          <p:nvPr/>
        </p:nvSpPr>
        <p:spPr>
          <a:xfrm>
            <a:off x="5067443" y="42862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Client Service Process</a:t>
            </a:r>
          </a:p>
        </p:txBody>
      </p:sp>
      <p:sp>
        <p:nvSpPr>
          <p:cNvPr id="48" name="Oval 47"/>
          <p:cNvSpPr/>
          <p:nvPr/>
        </p:nvSpPr>
        <p:spPr>
          <a:xfrm>
            <a:off x="895858" y="24003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Accelerated 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T/L 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Systems</a:t>
            </a:r>
          </a:p>
        </p:txBody>
      </p:sp>
      <p:sp>
        <p:nvSpPr>
          <p:cNvPr id="49" name="Oval 48"/>
          <p:cNvSpPr/>
          <p:nvPr/>
        </p:nvSpPr>
        <p:spPr>
          <a:xfrm>
            <a:off x="1124436" y="42862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Strategic Vendors</a:t>
            </a:r>
          </a:p>
        </p:txBody>
      </p:sp>
      <p:sp>
        <p:nvSpPr>
          <p:cNvPr id="50" name="Oval 49"/>
          <p:cNvSpPr/>
          <p:nvPr/>
        </p:nvSpPr>
        <p:spPr>
          <a:xfrm>
            <a:off x="3067346" y="50863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r>
              <a:rPr lang="en-US" sz="2200" dirty="0">
                <a:solidFill>
                  <a:prstClr val="white"/>
                </a:solidFill>
              </a:rPr>
              <a:t>Client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Management 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3449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00050"/>
            <a:ext cx="10887075" cy="85725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ambria" pitchFamily="18" charset="0"/>
              </a:rPr>
              <a:t>Why Have a Certification Program</a:t>
            </a:r>
            <a:endParaRPr lang="en-US" sz="54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76" y="1304927"/>
            <a:ext cx="10715624" cy="5324475"/>
          </a:xfrm>
        </p:spPr>
        <p:txBody>
          <a:bodyPr/>
          <a:lstStyle/>
          <a:p>
            <a:r>
              <a:rPr lang="en-US" sz="3600" dirty="0">
                <a:latin typeface="Cambria" pitchFamily="18" charset="0"/>
              </a:rPr>
              <a:t>Profits lie deep, not on the surface</a:t>
            </a:r>
            <a:r>
              <a:rPr lang="en-US" sz="3600" dirty="0">
                <a:latin typeface="Cambria" pitchFamily="18" charset="0"/>
              </a:rPr>
              <a:t>.</a:t>
            </a:r>
          </a:p>
          <a:p>
            <a:r>
              <a:rPr lang="en-US" sz="3600" dirty="0">
                <a:latin typeface="Cambria" pitchFamily="18" charset="0"/>
              </a:rPr>
              <a:t>This is the Advisory Era.</a:t>
            </a:r>
          </a:p>
          <a:p>
            <a:r>
              <a:rPr lang="en-US" sz="3600" dirty="0">
                <a:latin typeface="Cambria" pitchFamily="18" charset="0"/>
              </a:rPr>
              <a:t>Increase the financial power of your advice.</a:t>
            </a:r>
          </a:p>
          <a:p>
            <a:r>
              <a:rPr lang="en-US" sz="3600" dirty="0">
                <a:latin typeface="Cambria" pitchFamily="18" charset="0"/>
              </a:rPr>
              <a:t>Gateway to the toll position in your market place—you create the rules.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4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5" y="296652"/>
            <a:ext cx="11905323" cy="817494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  <a:ea typeface="Tahoma" pitchFamily="34" charset="0"/>
                <a:cs typeface="Tahoma" pitchFamily="34" charset="0"/>
              </a:rPr>
              <a:t>#1 Position: </a:t>
            </a:r>
            <a:r>
              <a:rPr lang="en-CA" sz="4800" b="1" i="1" dirty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Coaching &amp; Co-Branding™</a:t>
            </a:r>
            <a:endParaRPr lang="en-CA" sz="4800" b="1" i="1" dirty="0">
              <a:solidFill>
                <a:srgbClr val="0070C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09007" y="2276889"/>
            <a:ext cx="246276" cy="707880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pPr defTabSz="1088639"/>
            <a:endParaRPr lang="en-US" sz="3800" b="1" dirty="0">
              <a:solidFill>
                <a:srgbClr val="002060"/>
              </a:solidFill>
              <a:latin typeface="Gill Sans"/>
              <a:cs typeface="Gill San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53046" y="2686050"/>
            <a:ext cx="2651236" cy="2599011"/>
            <a:chOff x="1575594" y="1752600"/>
            <a:chExt cx="7239000" cy="7095711"/>
          </a:xfrm>
        </p:grpSpPr>
        <p:sp>
          <p:nvSpPr>
            <p:cNvPr id="28" name="Down Arrow 27"/>
            <p:cNvSpPr/>
            <p:nvPr/>
          </p:nvSpPr>
          <p:spPr>
            <a:xfrm>
              <a:off x="4926263" y="3363754"/>
              <a:ext cx="605350" cy="3623148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53" tIns="81276" rIns="162553" bIns="81276" rtlCol="0" anchor="ctr"/>
            <a:lstStyle/>
            <a:p>
              <a:pPr defTabSz="1088639"/>
              <a:endParaRPr lang="en-US" sz="22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1934211" y="3482192"/>
              <a:ext cx="6589513" cy="2991584"/>
            </a:xfrm>
            <a:prstGeom prst="rect">
              <a:avLst/>
            </a:prstGeom>
            <a:blipFill dpi="0" rotWithShape="1">
              <a:blip r:embed="rId3" cstate="email">
                <a:alphaModFix amt="6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53" tIns="81276" rIns="162553" bIns="81276" rtlCol="0" anchor="ctr"/>
            <a:lstStyle/>
            <a:p>
              <a:pPr defTabSz="1088639"/>
              <a:endParaRPr lang="en-US" sz="2200" dirty="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28394" y="6876872"/>
              <a:ext cx="685801" cy="1386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27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27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13994" y="6829960"/>
              <a:ext cx="685801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04793" y="6783050"/>
              <a:ext cx="685801" cy="1764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19196" y="6736141"/>
              <a:ext cx="685801" cy="197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90396" y="6826331"/>
              <a:ext cx="685801" cy="163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33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33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75795" y="6781800"/>
              <a:ext cx="685801" cy="197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61395" y="6705601"/>
              <a:ext cx="685801" cy="214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45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45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023394" y="2971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defTabSz="1088639"/>
              <a:r>
                <a:rPr lang="en-US" sz="800" dirty="0">
                  <a:solidFill>
                    <a:prstClr val="white"/>
                  </a:solidFill>
                </a:rPr>
                <a:t>Value Delivery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1575594" y="4114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defTabSz="1088639"/>
              <a:r>
                <a:rPr lang="en-US" sz="700" dirty="0">
                  <a:solidFill>
                    <a:prstClr val="white"/>
                  </a:solidFill>
                </a:rPr>
                <a:t>Value Creation</a:t>
              </a:r>
              <a:endParaRPr lang="en-US" sz="70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918994" y="2971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88639"/>
              <a:r>
                <a:rPr lang="en-US" sz="800" dirty="0">
                  <a:solidFill>
                    <a:prstClr val="white"/>
                  </a:solidFill>
                </a:rPr>
                <a:t>Sales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214394" y="41148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defTabSz="1088639"/>
              <a:r>
                <a:rPr lang="en-US" sz="800" dirty="0">
                  <a:solidFill>
                    <a:prstClr val="white"/>
                  </a:solidFill>
                </a:rPr>
                <a:t>Profit Margins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4394994" y="1752600"/>
              <a:ext cx="1600200" cy="152019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defTabSz="1088639"/>
              <a:r>
                <a:rPr lang="en-US" sz="800" dirty="0">
                  <a:solidFill>
                    <a:prstClr val="white"/>
                  </a:solidFill>
                </a:rPr>
                <a:t>Marketing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2153035" y="10858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Better Business Model</a:t>
            </a:r>
          </a:p>
        </p:txBody>
      </p:sp>
      <p:sp>
        <p:nvSpPr>
          <p:cNvPr id="45" name="Oval 44"/>
          <p:cNvSpPr/>
          <p:nvPr/>
        </p:nvSpPr>
        <p:spPr>
          <a:xfrm>
            <a:off x="3924554" y="10858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Client Vetting Process</a:t>
            </a:r>
          </a:p>
        </p:txBody>
      </p:sp>
      <p:sp>
        <p:nvSpPr>
          <p:cNvPr id="46" name="Oval 45"/>
          <p:cNvSpPr/>
          <p:nvPr/>
        </p:nvSpPr>
        <p:spPr>
          <a:xfrm>
            <a:off x="5124545" y="24003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Client Intake System</a:t>
            </a:r>
          </a:p>
        </p:txBody>
      </p:sp>
      <p:sp>
        <p:nvSpPr>
          <p:cNvPr id="47" name="Oval 46"/>
          <p:cNvSpPr/>
          <p:nvPr/>
        </p:nvSpPr>
        <p:spPr>
          <a:xfrm>
            <a:off x="5067442" y="42862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Client Service Process</a:t>
            </a:r>
          </a:p>
        </p:txBody>
      </p:sp>
      <p:sp>
        <p:nvSpPr>
          <p:cNvPr id="48" name="Oval 47"/>
          <p:cNvSpPr/>
          <p:nvPr/>
        </p:nvSpPr>
        <p:spPr>
          <a:xfrm>
            <a:off x="895858" y="24003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Accelerated 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T/L 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System</a:t>
            </a:r>
          </a:p>
        </p:txBody>
      </p:sp>
      <p:sp>
        <p:nvSpPr>
          <p:cNvPr id="49" name="Oval 48"/>
          <p:cNvSpPr/>
          <p:nvPr/>
        </p:nvSpPr>
        <p:spPr>
          <a:xfrm>
            <a:off x="1124436" y="42862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Strategic Vendors</a:t>
            </a:r>
          </a:p>
        </p:txBody>
      </p:sp>
      <p:sp>
        <p:nvSpPr>
          <p:cNvPr id="50" name="Oval 49"/>
          <p:cNvSpPr/>
          <p:nvPr/>
        </p:nvSpPr>
        <p:spPr>
          <a:xfrm>
            <a:off x="3067346" y="508635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Client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Management 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System</a:t>
            </a:r>
          </a:p>
        </p:txBody>
      </p:sp>
      <p:sp>
        <p:nvSpPr>
          <p:cNvPr id="51" name="Oval 50"/>
          <p:cNvSpPr/>
          <p:nvPr/>
        </p:nvSpPr>
        <p:spPr>
          <a:xfrm>
            <a:off x="2724480" y="16573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600" dirty="0">
                <a:solidFill>
                  <a:prstClr val="white"/>
                </a:solidFill>
              </a:rPr>
              <a:t>Better Business Model</a:t>
            </a:r>
          </a:p>
        </p:txBody>
      </p:sp>
      <p:sp>
        <p:nvSpPr>
          <p:cNvPr id="52" name="Oval 51"/>
          <p:cNvSpPr/>
          <p:nvPr/>
        </p:nvSpPr>
        <p:spPr>
          <a:xfrm>
            <a:off x="4495957" y="16573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600" dirty="0">
                <a:solidFill>
                  <a:prstClr val="white"/>
                </a:solidFill>
              </a:rPr>
              <a:t>Client Vetting Process</a:t>
            </a:r>
          </a:p>
        </p:txBody>
      </p:sp>
      <p:sp>
        <p:nvSpPr>
          <p:cNvPr id="53" name="Oval 52"/>
          <p:cNvSpPr/>
          <p:nvPr/>
        </p:nvSpPr>
        <p:spPr>
          <a:xfrm>
            <a:off x="5695990" y="29146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Client Intake System</a:t>
            </a:r>
          </a:p>
        </p:txBody>
      </p:sp>
      <p:sp>
        <p:nvSpPr>
          <p:cNvPr id="54" name="Oval 53"/>
          <p:cNvSpPr/>
          <p:nvPr/>
        </p:nvSpPr>
        <p:spPr>
          <a:xfrm>
            <a:off x="5638887" y="48577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Client Service Process</a:t>
            </a:r>
          </a:p>
        </p:txBody>
      </p:sp>
      <p:sp>
        <p:nvSpPr>
          <p:cNvPr id="55" name="Oval 54"/>
          <p:cNvSpPr/>
          <p:nvPr/>
        </p:nvSpPr>
        <p:spPr>
          <a:xfrm>
            <a:off x="1449016" y="29146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Accelerated 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T/L 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System</a:t>
            </a:r>
          </a:p>
        </p:txBody>
      </p:sp>
      <p:sp>
        <p:nvSpPr>
          <p:cNvPr id="56" name="Oval 55"/>
          <p:cNvSpPr/>
          <p:nvPr/>
        </p:nvSpPr>
        <p:spPr>
          <a:xfrm>
            <a:off x="1695880" y="480060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Strategic Vendors</a:t>
            </a:r>
          </a:p>
        </p:txBody>
      </p:sp>
      <p:sp>
        <p:nvSpPr>
          <p:cNvPr id="57" name="Oval 56"/>
          <p:cNvSpPr/>
          <p:nvPr/>
        </p:nvSpPr>
        <p:spPr>
          <a:xfrm>
            <a:off x="3638791" y="56578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Client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Management 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404424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5" y="296652"/>
            <a:ext cx="11905323" cy="817494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  <a:ea typeface="Tahoma" pitchFamily="34" charset="0"/>
                <a:cs typeface="Tahoma" pitchFamily="34" charset="0"/>
              </a:rPr>
              <a:t>#1 Position: </a:t>
            </a:r>
            <a:r>
              <a:rPr lang="en-CA" sz="4800" b="1" i="1" dirty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Coaching &amp; Co-Branding™</a:t>
            </a:r>
            <a:endParaRPr lang="en-CA" sz="4800" b="1" i="1" dirty="0">
              <a:solidFill>
                <a:srgbClr val="0070C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09005" y="2276889"/>
            <a:ext cx="246276" cy="707880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pPr defTabSz="1088639"/>
            <a:endParaRPr lang="en-US" sz="3800" b="1" dirty="0">
              <a:solidFill>
                <a:srgbClr val="002060"/>
              </a:solidFill>
              <a:latin typeface="Gill Sans"/>
              <a:cs typeface="Gill Sans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3780246" y="3276182"/>
            <a:ext cx="221705" cy="1327083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defTabSz="1088639"/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81026" y="4562974"/>
            <a:ext cx="25117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1088639"/>
            <a:r>
              <a:rPr lang="en-US" sz="2700" b="1" dirty="0">
                <a:solidFill>
                  <a:prstClr val="white">
                    <a:lumMod val="50000"/>
                  </a:prstClr>
                </a:solidFill>
                <a:latin typeface="Cambria"/>
              </a:rPr>
              <a:t>$</a:t>
            </a:r>
            <a:endParaRPr lang="en-US" sz="2700" b="1" dirty="0">
              <a:solidFill>
                <a:prstClr val="white">
                  <a:lumMod val="50000"/>
                </a:prstClr>
              </a:solidFill>
              <a:latin typeface="Cambria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060104" y="4511416"/>
            <a:ext cx="920956" cy="723275"/>
            <a:chOff x="5413948" y="6015222"/>
            <a:chExt cx="1228061" cy="964366"/>
          </a:xfrm>
        </p:grpSpPr>
        <p:sp>
          <p:nvSpPr>
            <p:cNvPr id="34" name="TextBox 33"/>
            <p:cNvSpPr txBox="1"/>
            <p:nvPr/>
          </p:nvSpPr>
          <p:spPr>
            <a:xfrm>
              <a:off x="5860516" y="6038131"/>
              <a:ext cx="3349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07083" y="6015222"/>
              <a:ext cx="334926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13948" y="6059269"/>
              <a:ext cx="33492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33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33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804256" y="4500239"/>
            <a:ext cx="893048" cy="784830"/>
            <a:chOff x="3739320" y="6000307"/>
            <a:chExt cx="1190847" cy="1046440"/>
          </a:xfrm>
        </p:grpSpPr>
        <p:sp>
          <p:nvSpPr>
            <p:cNvPr id="33" name="TextBox 32"/>
            <p:cNvSpPr txBox="1"/>
            <p:nvPr/>
          </p:nvSpPr>
          <p:spPr>
            <a:xfrm>
              <a:off x="4595241" y="6061040"/>
              <a:ext cx="33492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36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85888" y="6037520"/>
              <a:ext cx="33492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41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41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9320" y="6000307"/>
              <a:ext cx="33492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8639"/>
              <a:r>
                <a:rPr lang="en-US" sz="4500" b="1" dirty="0">
                  <a:solidFill>
                    <a:prstClr val="white">
                      <a:lumMod val="50000"/>
                    </a:prstClr>
                  </a:solidFill>
                  <a:latin typeface="Cambria"/>
                </a:rPr>
                <a:t>$</a:t>
              </a:r>
              <a:endParaRPr lang="en-US" sz="4500" b="1" dirty="0">
                <a:solidFill>
                  <a:prstClr val="white">
                    <a:lumMod val="50000"/>
                  </a:prstClr>
                </a:solidFill>
                <a:latin typeface="Cambria"/>
              </a:endParaRPr>
            </a:p>
          </p:txBody>
        </p:sp>
      </p:grpSp>
      <p:sp>
        <p:nvSpPr>
          <p:cNvPr id="39" name="Oval 38"/>
          <p:cNvSpPr/>
          <p:nvPr/>
        </p:nvSpPr>
        <p:spPr>
          <a:xfrm>
            <a:off x="3083333" y="3132617"/>
            <a:ext cx="586063" cy="55681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Value Delivery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553086" y="3551275"/>
            <a:ext cx="586063" cy="55681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700" dirty="0">
                <a:solidFill>
                  <a:prstClr val="white"/>
                </a:solidFill>
              </a:rPr>
              <a:t>Value Creation</a:t>
            </a:r>
            <a:endParaRPr lang="en-US" sz="700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43828" y="3132617"/>
            <a:ext cx="586063" cy="55681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Sales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618259" y="3551275"/>
            <a:ext cx="586063" cy="55681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Profit Margins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585671" y="2686050"/>
            <a:ext cx="586063" cy="55681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Marketing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24480" y="16573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600" dirty="0">
                <a:solidFill>
                  <a:prstClr val="white"/>
                </a:solidFill>
              </a:rPr>
              <a:t>Better Business Model</a:t>
            </a:r>
          </a:p>
        </p:txBody>
      </p:sp>
      <p:sp>
        <p:nvSpPr>
          <p:cNvPr id="52" name="Oval 51"/>
          <p:cNvSpPr/>
          <p:nvPr/>
        </p:nvSpPr>
        <p:spPr>
          <a:xfrm>
            <a:off x="4495957" y="16573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1088639"/>
            <a:r>
              <a:rPr lang="en-US" sz="600" dirty="0">
                <a:solidFill>
                  <a:prstClr val="white"/>
                </a:solidFill>
              </a:rPr>
              <a:t>Client Vetting Process</a:t>
            </a:r>
          </a:p>
        </p:txBody>
      </p:sp>
      <p:sp>
        <p:nvSpPr>
          <p:cNvPr id="53" name="Oval 52"/>
          <p:cNvSpPr/>
          <p:nvPr/>
        </p:nvSpPr>
        <p:spPr>
          <a:xfrm>
            <a:off x="5695990" y="29146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Client Intake System</a:t>
            </a:r>
          </a:p>
        </p:txBody>
      </p:sp>
      <p:sp>
        <p:nvSpPr>
          <p:cNvPr id="54" name="Oval 53"/>
          <p:cNvSpPr/>
          <p:nvPr/>
        </p:nvSpPr>
        <p:spPr>
          <a:xfrm>
            <a:off x="5638885" y="48577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Client Service Process</a:t>
            </a:r>
          </a:p>
        </p:txBody>
      </p:sp>
      <p:sp>
        <p:nvSpPr>
          <p:cNvPr id="55" name="Oval 54"/>
          <p:cNvSpPr/>
          <p:nvPr/>
        </p:nvSpPr>
        <p:spPr>
          <a:xfrm>
            <a:off x="1449016" y="29146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Accelerated 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T/L 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System</a:t>
            </a:r>
          </a:p>
        </p:txBody>
      </p:sp>
      <p:sp>
        <p:nvSpPr>
          <p:cNvPr id="56" name="Oval 55"/>
          <p:cNvSpPr/>
          <p:nvPr/>
        </p:nvSpPr>
        <p:spPr>
          <a:xfrm>
            <a:off x="1695880" y="480060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Strategic Vendors</a:t>
            </a:r>
          </a:p>
        </p:txBody>
      </p:sp>
      <p:sp>
        <p:nvSpPr>
          <p:cNvPr id="57" name="Oval 56"/>
          <p:cNvSpPr/>
          <p:nvPr/>
        </p:nvSpPr>
        <p:spPr>
          <a:xfrm>
            <a:off x="3638791" y="5657850"/>
            <a:ext cx="589730" cy="58978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800" dirty="0">
                <a:solidFill>
                  <a:prstClr val="white"/>
                </a:solidFill>
              </a:rPr>
              <a:t>Client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Management </a:t>
            </a:r>
            <a:br>
              <a:rPr lang="en-US" sz="800" dirty="0">
                <a:solidFill>
                  <a:prstClr val="white"/>
                </a:solidFill>
              </a:rPr>
            </a:br>
            <a:r>
              <a:rPr lang="en-US" sz="800" dirty="0">
                <a:solidFill>
                  <a:prstClr val="white"/>
                </a:solidFill>
              </a:rPr>
              <a:t>System</a:t>
            </a:r>
          </a:p>
        </p:txBody>
      </p:sp>
      <p:sp>
        <p:nvSpPr>
          <p:cNvPr id="27" name="Oval 26"/>
          <p:cNvSpPr/>
          <p:nvPr/>
        </p:nvSpPr>
        <p:spPr>
          <a:xfrm>
            <a:off x="1981641" y="50292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$$$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Certification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$$$</a:t>
            </a:r>
          </a:p>
        </p:txBody>
      </p:sp>
      <p:sp>
        <p:nvSpPr>
          <p:cNvPr id="44" name="Oval 43"/>
          <p:cNvSpPr/>
          <p:nvPr/>
        </p:nvSpPr>
        <p:spPr>
          <a:xfrm>
            <a:off x="4153129" y="50292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$$$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Co-Branding</a:t>
            </a:r>
            <a:br>
              <a:rPr lang="en-US" sz="2200" dirty="0">
                <a:solidFill>
                  <a:prstClr val="white"/>
                </a:solidFill>
              </a:rPr>
            </a:br>
            <a:r>
              <a:rPr lang="en-US" sz="2200" dirty="0">
                <a:solidFill>
                  <a:prstClr val="white"/>
                </a:solidFill>
              </a:rPr>
              <a:t>$$$</a:t>
            </a:r>
          </a:p>
        </p:txBody>
      </p:sp>
      <p:sp>
        <p:nvSpPr>
          <p:cNvPr id="71" name="Down Arrow 70"/>
          <p:cNvSpPr/>
          <p:nvPr/>
        </p:nvSpPr>
        <p:spPr>
          <a:xfrm>
            <a:off x="3656303" y="2540439"/>
            <a:ext cx="453968" cy="271736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defTabSz="1088639"/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V="1">
            <a:off x="2684427" y="3319563"/>
            <a:ext cx="2413366" cy="1095755"/>
          </a:xfrm>
          <a:prstGeom prst="rect">
            <a:avLst/>
          </a:prstGeom>
          <a:blipFill dpi="0" rotWithShape="1">
            <a:blip r:embed="rId3" cstate="email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defTabSz="1088639"/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38918" y="1485912"/>
            <a:ext cx="5712830" cy="1384988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088639"/>
            <a: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  <a:t>STEP 3: </a:t>
            </a:r>
            <a:b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US" sz="4100" b="1" dirty="0">
                <a:solidFill>
                  <a:srgbClr val="C00000"/>
                </a:solidFill>
                <a:latin typeface="Impact" panose="020B0806030902050204" pitchFamily="34" charset="0"/>
              </a:rPr>
              <a:t>Royalty Revenues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296033" y="2857502"/>
            <a:ext cx="4895967" cy="2108264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1088639"/>
            <a:r>
              <a:rPr lang="en-US" sz="2100" b="1" dirty="0">
                <a:solidFill>
                  <a:srgbClr val="C00000"/>
                </a:solidFill>
                <a:latin typeface="Cambria"/>
              </a:rPr>
              <a:t>Leverage Certification &amp; Co-Branding</a:t>
            </a:r>
          </a:p>
          <a:p>
            <a:pPr marL="257175" indent="-257175" defTabSz="1088639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Cambria"/>
              </a:rPr>
              <a:t>Organize </a:t>
            </a:r>
            <a:r>
              <a:rPr lang="en-US" b="1" dirty="0">
                <a:solidFill>
                  <a:prstClr val="black"/>
                </a:solidFill>
                <a:latin typeface="Cambria"/>
              </a:rPr>
              <a:t>$15K-</a:t>
            </a:r>
            <a:r>
              <a:rPr lang="en-US" b="1" dirty="0">
                <a:solidFill>
                  <a:prstClr val="black"/>
                </a:solidFill>
                <a:latin typeface="Cambria"/>
              </a:rPr>
              <a:t>$25K Certification Programs</a:t>
            </a:r>
          </a:p>
          <a:p>
            <a:pPr marL="257175" indent="-257175" defTabSz="1088639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Cambria"/>
              </a:rPr>
              <a:t>Create Your Multi-Million Dollar Training Empire</a:t>
            </a:r>
          </a:p>
          <a:p>
            <a:pPr marL="257175" indent="-257175" defTabSz="1088639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/>
                </a:solidFill>
                <a:latin typeface="Cambria"/>
              </a:rPr>
              <a:t>Achieve Maximum Valuation + Cash </a:t>
            </a:r>
            <a:r>
              <a:rPr lang="en-US" b="1" dirty="0">
                <a:solidFill>
                  <a:prstClr val="black"/>
                </a:solidFill>
                <a:latin typeface="Cambria"/>
              </a:rPr>
              <a:t>Flow</a:t>
            </a:r>
          </a:p>
          <a:p>
            <a:pPr defTabSz="1088639"/>
            <a:endParaRPr lang="en-US" b="1" dirty="0">
              <a:solidFill>
                <a:prstClr val="black"/>
              </a:solidFill>
              <a:latin typeface="Cambria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010241" y="1028700"/>
            <a:ext cx="1714333" cy="171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defTabSz="1088639"/>
            <a:r>
              <a:rPr lang="en-US" sz="2200" dirty="0">
                <a:solidFill>
                  <a:prstClr val="white"/>
                </a:solidFill>
              </a:rPr>
              <a:t>$15k - $20k</a:t>
            </a:r>
          </a:p>
        </p:txBody>
      </p:sp>
    </p:spTree>
    <p:extLst>
      <p:ext uri="{BB962C8B-B14F-4D97-AF65-F5344CB8AC3E}">
        <p14:creationId xmlns:p14="http://schemas.microsoft.com/office/powerpoint/2010/main" val="24737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34E-6 -1.94444E-6 L -0.06487 -0.092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853E-6 1.38889E-6 L -0.13667 0.0071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0" y="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334E-6 -1.94444E-6 L -0.09916 -0.2678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3685E-6 -1.94444E-6 L -0.24453 -0.3012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-15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34E-6 1.38889E-6 L -0.24922 -0.0678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1942E-6 -1.94444E-6 L -0.3008 -0.2845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142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119E-6 4.72222E-6 L -0.37583 -0.1012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0" y="-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61E-6 -1.66667E-6 L 0.21952 -0.0739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692E-6 4.16667E-6 L 0.19246 -0.047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0" y="-2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209E-6 4.16667E-6 L 0.22323 -0.2224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0996E-7 -3.33333E-6 L 0.15358 -0.0083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12E-6 -3.33333E-6 L 0.21981 -0.3416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557E-6 4.44444E-6 L -0.02902 0.13819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69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1809E-6 -3.33333E-6 L 0.04025 0.1416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9" grpId="0" animBg="1"/>
      <p:bldP spid="40" grpId="0" animBg="1"/>
      <p:bldP spid="41" grpId="0" animBg="1"/>
      <p:bldP spid="42" grpId="0" animBg="1"/>
      <p:bldP spid="43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27" grpId="0" animBg="1"/>
      <p:bldP spid="44" grpId="0" animBg="1"/>
      <p:bldP spid="71" grpId="0" animBg="1"/>
      <p:bldP spid="29" grpId="0" animBg="1"/>
      <p:bldP spid="73" grpId="0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 rot="396900">
            <a:off x="7177545" y="1850689"/>
            <a:ext cx="4859863" cy="341246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4300" u="sng" dirty="0">
                <a:solidFill>
                  <a:srgbClr val="00B050"/>
                </a:solidFill>
                <a:latin typeface="Impact" pitchFamily="34" charset="0"/>
              </a:rPr>
              <a:t>NOTE</a:t>
            </a:r>
            <a:r>
              <a:rPr lang="en-US" sz="4300" dirty="0">
                <a:latin typeface="Impact" pitchFamily="34" charset="0"/>
              </a:rPr>
              <a:t>: </a:t>
            </a:r>
          </a:p>
          <a:p>
            <a:r>
              <a:rPr lang="en-US" sz="4300" dirty="0">
                <a:latin typeface="Impact" pitchFamily="34" charset="0"/>
              </a:rPr>
              <a:t>Make SMART $$$</a:t>
            </a:r>
            <a:br>
              <a:rPr lang="en-US" sz="4300" dirty="0">
                <a:latin typeface="Impact" pitchFamily="34" charset="0"/>
              </a:rPr>
            </a:br>
            <a:r>
              <a:rPr lang="en-US" sz="4300" dirty="0">
                <a:latin typeface="Impact" pitchFamily="34" charset="0"/>
              </a:rPr>
              <a:t>(Certification) </a:t>
            </a:r>
            <a:br>
              <a:rPr lang="en-US" sz="4300" dirty="0">
                <a:latin typeface="Impact" pitchFamily="34" charset="0"/>
              </a:rPr>
            </a:br>
            <a:r>
              <a:rPr lang="en-US" sz="4300" dirty="0">
                <a:latin typeface="Impact" pitchFamily="34" charset="0"/>
              </a:rPr>
              <a:t>And </a:t>
            </a:r>
            <a:r>
              <a:rPr lang="en-US" sz="4300" dirty="0" smtClean="0">
                <a:latin typeface="Impact" pitchFamily="34" charset="0"/>
              </a:rPr>
              <a:t>SMARTER </a:t>
            </a:r>
            <a:r>
              <a:rPr lang="en-US" sz="4300" dirty="0">
                <a:latin typeface="Impact" pitchFamily="34" charset="0"/>
              </a:rPr>
              <a:t>$$$</a:t>
            </a:r>
            <a:br>
              <a:rPr lang="en-US" sz="4300" dirty="0">
                <a:latin typeface="Impact" pitchFamily="34" charset="0"/>
              </a:rPr>
            </a:br>
            <a:r>
              <a:rPr lang="en-US" sz="4300" dirty="0">
                <a:latin typeface="Impact" pitchFamily="34" charset="0"/>
              </a:rPr>
              <a:t>(Co-Branding)</a:t>
            </a:r>
            <a:endParaRPr lang="en-US" sz="4300" dirty="0">
              <a:latin typeface="Impact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21848" y="1700825"/>
            <a:ext cx="6048672" cy="403244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CA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858" y="1701154"/>
            <a:ext cx="1901811" cy="67710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Create</a:t>
            </a:r>
            <a:b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The Rules</a:t>
            </a:r>
            <a:endParaRPr lang="en-CA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694375" y="2065616"/>
            <a:ext cx="453968" cy="271736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8515" y="1700808"/>
            <a:ext cx="1579910" cy="400103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r>
              <a:rPr lang="en-US" b="1" dirty="0" smtClean="0">
                <a:latin typeface="Gill Sans"/>
                <a:cs typeface="Gill Sans"/>
              </a:rPr>
              <a:t>$15K—$20K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1450555" y="2154444"/>
            <a:ext cx="4941652" cy="2243688"/>
          </a:xfrm>
          <a:prstGeom prst="rect">
            <a:avLst/>
          </a:prstGeom>
          <a:blipFill dpi="0" rotWithShape="1">
            <a:blip r:embed="rId2" cstate="email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09003" y="2276889"/>
            <a:ext cx="246276" cy="707880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endParaRPr lang="en-US" sz="3800" b="1" dirty="0">
              <a:solidFill>
                <a:srgbClr val="00206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635" y="4444359"/>
            <a:ext cx="1901811" cy="677102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Deal</a:t>
            </a:r>
            <a:b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Cambria" pitchFamily="18" charset="0"/>
              </a:rPr>
              <a:t>The Rules</a:t>
            </a:r>
            <a:endParaRPr lang="en-CA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4801" y="4782987"/>
            <a:ext cx="4325720" cy="574516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CA" sz="2900" b="1" dirty="0">
                <a:latin typeface="Cambria" pitchFamily="18" charset="0"/>
              </a:rPr>
              <a:t>Two Types of Royalties</a:t>
            </a:r>
            <a:endParaRPr lang="en-CA" sz="2900" b="1" dirty="0">
              <a:latin typeface="Cambria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2085" y="296652"/>
            <a:ext cx="11905323" cy="817494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  <a:ea typeface="Tahoma" pitchFamily="34" charset="0"/>
                <a:cs typeface="Tahoma" pitchFamily="34" charset="0"/>
              </a:rPr>
              <a:t>#1 Position: </a:t>
            </a:r>
            <a:r>
              <a:rPr lang="en-CA" sz="4800" b="1" i="1" dirty="0">
                <a:solidFill>
                  <a:srgbClr val="0070C0"/>
                </a:solidFill>
                <a:latin typeface="Cambria" pitchFamily="18" charset="0"/>
                <a:ea typeface="Tahoma" pitchFamily="34" charset="0"/>
                <a:cs typeface="Tahoma" pitchFamily="34" charset="0"/>
              </a:rPr>
              <a:t>Coaching &amp; Co-Branding™</a:t>
            </a:r>
            <a:endParaRPr lang="en-CA" sz="4800" b="1" i="1" dirty="0">
              <a:solidFill>
                <a:srgbClr val="0070C0"/>
              </a:solidFill>
              <a:latin typeface="Cambria" pitchFamily="18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0" grpId="0" animBg="1"/>
      <p:bldP spid="28" grpId="0"/>
      <p:bldP spid="31" grpId="0" animBg="1"/>
      <p:bldP spid="11" grpId="0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39" y="274639"/>
            <a:ext cx="12090400" cy="1143000"/>
          </a:xfrm>
        </p:spPr>
        <p:txBody>
          <a:bodyPr>
            <a:noAutofit/>
          </a:bodyPr>
          <a:lstStyle/>
          <a:p>
            <a:r>
              <a:rPr lang="en-CA" sz="5400" b="1" dirty="0">
                <a:latin typeface="Cambria" pitchFamily="18" charset="0"/>
              </a:rPr>
              <a:t>How to Create Dependable Royalties</a:t>
            </a:r>
            <a:endParaRPr lang="en-CA" sz="54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76" y="1304927"/>
            <a:ext cx="10315574" cy="5324475"/>
          </a:xfrm>
        </p:spPr>
        <p:txBody>
          <a:bodyPr>
            <a:normAutofit/>
          </a:bodyPr>
          <a:lstStyle/>
          <a:p>
            <a:pPr marL="1219147" lvl="1" indent="-609573">
              <a:buAutoNum type="arabicParenBoth"/>
            </a:pPr>
            <a:r>
              <a:rPr lang="en-CA" sz="2700" dirty="0">
                <a:latin typeface="Cambria" pitchFamily="18" charset="0"/>
              </a:rPr>
              <a:t>Make the cost of leaving unbearable.</a:t>
            </a:r>
          </a:p>
          <a:p>
            <a:pPr marL="1219147" lvl="1" indent="-609573">
              <a:buAutoNum type="arabicParenBoth"/>
            </a:pPr>
            <a:r>
              <a:rPr lang="en-CA" sz="2700" dirty="0">
                <a:latin typeface="Cambria" pitchFamily="18" charset="0"/>
              </a:rPr>
              <a:t>Build your own team of clients, coaches and trainers to bring you into new markets.</a:t>
            </a:r>
          </a:p>
          <a:p>
            <a:pPr marL="1219147" lvl="1" indent="-609573">
              <a:buAutoNum type="arabicParenBoth"/>
            </a:pPr>
            <a:r>
              <a:rPr lang="en-CA" sz="2700" dirty="0">
                <a:latin typeface="Cambria" pitchFamily="18" charset="0"/>
              </a:rPr>
              <a:t>Use clients as Case Studies.</a:t>
            </a:r>
          </a:p>
          <a:p>
            <a:pPr marL="1219147" lvl="1" indent="-609573">
              <a:buAutoNum type="arabicParenBoth"/>
            </a:pPr>
            <a:r>
              <a:rPr lang="en-CA" sz="2700" dirty="0">
                <a:latin typeface="Cambria" pitchFamily="18" charset="0"/>
              </a:rPr>
              <a:t>Focus on the core areas of business in your certification process.</a:t>
            </a:r>
          </a:p>
          <a:p>
            <a:pPr marL="1219147" lvl="1" indent="-609573">
              <a:buAutoNum type="arabicParenBoth"/>
            </a:pPr>
            <a:r>
              <a:rPr lang="en-CA" sz="2700" dirty="0">
                <a:latin typeface="Cambria" pitchFamily="18" charset="0"/>
              </a:rPr>
              <a:t>Coaching for life (five year increments as per co-branding agreement.)</a:t>
            </a:r>
          </a:p>
          <a:p>
            <a:pPr marL="1219147" lvl="1" indent="-609573">
              <a:buAutoNum type="arabicParenBoth"/>
            </a:pPr>
            <a:endParaRPr lang="en-CA" sz="2700" dirty="0">
              <a:latin typeface="Cambria" pitchFamily="18" charset="0"/>
            </a:endParaRPr>
          </a:p>
          <a:p>
            <a:pPr marL="609573" lvl="1" indent="0"/>
            <a:r>
              <a:rPr lang="en-CA" sz="2700" dirty="0">
                <a:latin typeface="Cambria" pitchFamily="18" charset="0"/>
              </a:rPr>
              <a:t>	</a:t>
            </a:r>
            <a:endParaRPr lang="en-CA" sz="2700" dirty="0">
              <a:latin typeface="Cambria" pitchFamily="18" charset="0"/>
            </a:endParaRPr>
          </a:p>
          <a:p>
            <a:pPr indent="0"/>
            <a:endParaRPr lang="en-CA" sz="32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928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830956"/>
          </a:xfrm>
        </p:spPr>
      </p:pic>
    </p:spTree>
    <p:extLst>
      <p:ext uri="{BB962C8B-B14F-4D97-AF65-F5344CB8AC3E}">
        <p14:creationId xmlns:p14="http://schemas.microsoft.com/office/powerpoint/2010/main" val="41354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Cambria" pitchFamily="18" charset="0"/>
              </a:rPr>
              <a:t>Five Critical Keys to Co-Branding Success</a:t>
            </a:r>
            <a:endParaRPr lang="en-CA" sz="48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18"/>
            <a:ext cx="12192000" cy="5664200"/>
          </a:xfrm>
        </p:spPr>
        <p:txBody>
          <a:bodyPr>
            <a:normAutofit/>
          </a:bodyPr>
          <a:lstStyle/>
          <a:p>
            <a:pPr marL="1219147" lvl="1" indent="-609573">
              <a:buAutoNum type="arabicParenBoth"/>
            </a:pPr>
            <a:r>
              <a:rPr lang="en-CA" sz="2900" dirty="0">
                <a:latin typeface="Cambria" pitchFamily="18" charset="0"/>
              </a:rPr>
              <a:t>The certification/training (Step 2) and co-branding agreements (Step 3) must be separate.</a:t>
            </a:r>
          </a:p>
          <a:p>
            <a:pPr marL="1219147" lvl="1" indent="-609573">
              <a:buAutoNum type="arabicParenBoth"/>
            </a:pPr>
            <a:r>
              <a:rPr lang="en-CA" sz="2900" dirty="0">
                <a:latin typeface="Cambria" pitchFamily="18" charset="0"/>
              </a:rPr>
              <a:t> </a:t>
            </a:r>
            <a:r>
              <a:rPr lang="en-CA" sz="2900" dirty="0">
                <a:solidFill>
                  <a:srgbClr val="0033CC"/>
                </a:solidFill>
                <a:latin typeface="Cambria" pitchFamily="18" charset="0"/>
              </a:rPr>
              <a:t>©</a:t>
            </a:r>
            <a:r>
              <a:rPr lang="en-CA" sz="2900" dirty="0">
                <a:latin typeface="Cambria" pitchFamily="18" charset="0"/>
              </a:rPr>
              <a:t>, </a:t>
            </a:r>
            <a:r>
              <a:rPr lang="en-CA" sz="2900" dirty="0">
                <a:solidFill>
                  <a:srgbClr val="0033CC"/>
                </a:solidFill>
                <a:latin typeface="Cambria" pitchFamily="18" charset="0"/>
              </a:rPr>
              <a:t>®,</a:t>
            </a:r>
            <a:r>
              <a:rPr lang="en-CA" sz="2900" dirty="0">
                <a:latin typeface="Cambria" pitchFamily="18" charset="0"/>
              </a:rPr>
              <a:t> </a:t>
            </a:r>
            <a:r>
              <a:rPr lang="en-CA" sz="2900" dirty="0">
                <a:solidFill>
                  <a:srgbClr val="0033CC"/>
                </a:solidFill>
                <a:latin typeface="Cambria" pitchFamily="18" charset="0"/>
              </a:rPr>
              <a:t>™</a:t>
            </a:r>
            <a:r>
              <a:rPr lang="en-CA" sz="2900" dirty="0">
                <a:latin typeface="Cambria" pitchFamily="18" charset="0"/>
              </a:rPr>
              <a:t> belong to your company (Your IP).</a:t>
            </a:r>
          </a:p>
          <a:p>
            <a:pPr marL="1219147" lvl="1" indent="-609573">
              <a:buAutoNum type="arabicParenBoth"/>
            </a:pPr>
            <a:r>
              <a:rPr lang="en-CA" sz="2900" dirty="0">
                <a:latin typeface="Cambria" pitchFamily="18" charset="0"/>
              </a:rPr>
              <a:t>As long as your coaches, trainers and clients pay the monthly royalty, they have access to your material to assist them in their own business.</a:t>
            </a:r>
          </a:p>
          <a:p>
            <a:pPr marL="1219147" lvl="1" indent="-609573">
              <a:buAutoNum type="arabicParenBoth"/>
            </a:pPr>
            <a:r>
              <a:rPr lang="en-CA" sz="2900" dirty="0">
                <a:latin typeface="Cambria" pitchFamily="18" charset="0"/>
              </a:rPr>
              <a:t>As long as your coaches, trainers and clients pay the monthly royalty, they can use your material with their own clients. In your agreement you want to have a fee section that clearly outlines what they pay you.</a:t>
            </a:r>
          </a:p>
          <a:p>
            <a:pPr marL="1219147" lvl="1" indent="-609573">
              <a:buAutoNum type="arabicParenBoth"/>
            </a:pPr>
            <a:r>
              <a:rPr lang="en-CA" sz="2900" dirty="0">
                <a:latin typeface="Cambria" pitchFamily="18" charset="0"/>
              </a:rPr>
              <a:t>When they use your material with their clients, they can put their own URL on your material…huge sellable feature.</a:t>
            </a:r>
          </a:p>
          <a:p>
            <a:pPr indent="0"/>
            <a:endParaRPr lang="en-CA" sz="32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025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0"/>
            <a:ext cx="12192000" cy="12954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ambria" pitchFamily="18" charset="0"/>
              </a:rPr>
              <a:t>5</a:t>
            </a:r>
            <a:r>
              <a:rPr lang="en-US" sz="5400" b="1" dirty="0">
                <a:latin typeface="Cambria" pitchFamily="18" charset="0"/>
              </a:rPr>
              <a:t> Tips To A Co-Branding Agreement</a:t>
            </a:r>
            <a:endParaRPr lang="en-US" sz="5400" b="1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85962"/>
            <a:ext cx="4762500" cy="398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4839" y="2108210"/>
            <a:ext cx="6197600" cy="2893094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marL="609573" indent="-609573">
              <a:buFontTx/>
              <a:buAutoNum type="arabicPeriod"/>
            </a:pPr>
            <a:r>
              <a:rPr lang="en-CA" sz="2700" b="1" dirty="0">
                <a:latin typeface="Cambria" pitchFamily="18" charset="0"/>
              </a:rPr>
              <a:t>Keep Training/Certification separate from Co-Branding</a:t>
            </a:r>
          </a:p>
          <a:p>
            <a:pPr marL="609573" indent="-609573">
              <a:buFontTx/>
              <a:buAutoNum type="arabicPeriod"/>
            </a:pPr>
            <a:r>
              <a:rPr lang="en-CA" sz="2700" b="1" dirty="0">
                <a:latin typeface="Cambria" pitchFamily="18" charset="0"/>
              </a:rPr>
              <a:t>Royalty Structuring</a:t>
            </a:r>
          </a:p>
          <a:p>
            <a:pPr marL="609573" indent="-609573">
              <a:buFontTx/>
              <a:buAutoNum type="arabicPeriod"/>
            </a:pPr>
            <a:r>
              <a:rPr lang="en-CA" sz="2700" b="1" dirty="0">
                <a:latin typeface="Cambria" pitchFamily="18" charset="0"/>
              </a:rPr>
              <a:t>IP Section</a:t>
            </a:r>
          </a:p>
          <a:p>
            <a:pPr marL="609573" indent="-609573">
              <a:buFontTx/>
              <a:buAutoNum type="arabicPeriod"/>
            </a:pPr>
            <a:r>
              <a:rPr lang="en-CA" sz="2700" b="1" dirty="0">
                <a:latin typeface="Cambria" pitchFamily="18" charset="0"/>
              </a:rPr>
              <a:t>Terms &amp; Conditions</a:t>
            </a:r>
          </a:p>
          <a:p>
            <a:pPr marL="609573" indent="-609573">
              <a:buFontTx/>
              <a:buAutoNum type="arabicPeriod"/>
            </a:pPr>
            <a:r>
              <a:rPr lang="en-CA" sz="2700" b="1" dirty="0">
                <a:latin typeface="Cambria" pitchFamily="18" charset="0"/>
              </a:rPr>
              <a:t>Fees for </a:t>
            </a:r>
            <a:r>
              <a:rPr lang="en-CA" sz="2700" b="1" dirty="0">
                <a:solidFill>
                  <a:srgbClr val="0033CC"/>
                </a:solidFill>
                <a:latin typeface="Cambria" pitchFamily="18" charset="0"/>
              </a:rPr>
              <a:t>™ </a:t>
            </a:r>
            <a:r>
              <a:rPr lang="en-CA" sz="2700" b="1" dirty="0">
                <a:latin typeface="Cambria" pitchFamily="18" charset="0"/>
              </a:rPr>
              <a:t>&amp; </a:t>
            </a:r>
            <a:r>
              <a:rPr lang="en-CA" sz="2700" b="1" dirty="0">
                <a:solidFill>
                  <a:srgbClr val="0033CC"/>
                </a:solidFill>
                <a:latin typeface="Cambria" pitchFamily="18" charset="0"/>
              </a:rPr>
              <a:t>©</a:t>
            </a:r>
            <a:r>
              <a:rPr lang="en-CA" sz="2700" b="1" dirty="0">
                <a:latin typeface="Cambria" pitchFamily="18" charset="0"/>
              </a:rPr>
              <a:t> &amp; </a:t>
            </a:r>
            <a:r>
              <a:rPr lang="en-CA" sz="2700" b="1" dirty="0">
                <a:solidFill>
                  <a:srgbClr val="0033CC"/>
                </a:solidFill>
                <a:latin typeface="Cambria" pitchFamily="18" charset="0"/>
              </a:rPr>
              <a:t>®</a:t>
            </a:r>
            <a:r>
              <a:rPr lang="en-CA" sz="2700" b="1" dirty="0">
                <a:latin typeface="Cambria" pitchFamily="18" charset="0"/>
              </a:rPr>
              <a:t> </a:t>
            </a:r>
          </a:p>
          <a:p>
            <a:endParaRPr lang="en-CA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830956"/>
          </a:xfrm>
        </p:spPr>
      </p:pic>
    </p:spTree>
    <p:extLst>
      <p:ext uri="{BB962C8B-B14F-4D97-AF65-F5344CB8AC3E}">
        <p14:creationId xmlns:p14="http://schemas.microsoft.com/office/powerpoint/2010/main" val="34794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" y="1524002"/>
            <a:ext cx="12048662" cy="4525963"/>
          </a:xfrm>
          <a:prstGeom prst="rect">
            <a:avLst/>
          </a:prstGeom>
        </p:spPr>
        <p:txBody>
          <a:bodyPr lIns="68579" tIns="34289" rIns="68579" bIns="34289">
            <a:normAutofit/>
          </a:bodyPr>
          <a:lstStyle/>
          <a:p>
            <a:pPr marL="257168" indent="-257168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‘Entrepreneurs fail, not because they are working, but because they are doing the wrong work.’</a:t>
            </a:r>
          </a:p>
          <a:p>
            <a:pPr marL="257168" indent="-257168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kern="0" dirty="0">
                <a:solidFill>
                  <a:srgbClr val="000000"/>
                </a:solidFill>
                <a:latin typeface="Cambria" panose="02040503050406030204" pitchFamily="18" charset="0"/>
                <a:sym typeface="Arial" charset="0"/>
              </a:rPr>
              <a:t>--Jay Abraham</a:t>
            </a:r>
          </a:p>
          <a:p>
            <a:pPr marL="257168" indent="-2571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700" b="1" kern="0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55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7837" y="1719263"/>
            <a:ext cx="11119237" cy="44116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Why </a:t>
            </a:r>
            <a:r>
              <a:rPr lang="en-US" sz="3200" dirty="0" smtClean="0"/>
              <a:t>Co-Branding is the best macro business strategy you will want to implement immediately.</a:t>
            </a:r>
            <a:endParaRPr 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How to write your letter to open up co-branding opportunities with strategic alliance partners.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Review Glenn’s letter/email + initial email opening up strategic alliance conversations.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5 keys to writing an effective letter.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ACTION STEP: Write Your own letter/email.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32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What </a:t>
            </a:r>
            <a:r>
              <a:rPr lang="en-US" b="1" dirty="0" smtClean="0">
                <a:latin typeface="Georgia" panose="02040502050405020303" pitchFamily="18" charset="0"/>
              </a:rPr>
              <a:t>We Covered </a:t>
            </a:r>
            <a:r>
              <a:rPr lang="en-US" b="1" dirty="0" smtClean="0">
                <a:latin typeface="Georgia" panose="02040502050405020303" pitchFamily="18" charset="0"/>
              </a:rPr>
              <a:t>in Module 2?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7837" y="1719263"/>
            <a:ext cx="11119237" cy="44116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The Legal Framework for maximizing your company’s IP.</a:t>
            </a:r>
            <a:endParaRPr lang="en-US" sz="32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The exact blueprint to model your private white label </a:t>
            </a:r>
            <a:r>
              <a:rPr lang="en-US" sz="3200" dirty="0" smtClean="0"/>
              <a:t>coaching </a:t>
            </a:r>
            <a:r>
              <a:rPr lang="en-US" sz="3200" dirty="0" smtClean="0"/>
              <a:t>agreement.</a:t>
            </a:r>
            <a:endParaRPr 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A ready-made blueprint for you to drop your own IP into so you can begin immediately to create strategic alliances with coaches, consultants and clients.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How to create terms and conditions.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3200" dirty="0" smtClean="0"/>
              <a:t>How to create sales and fulfillment fees.</a:t>
            </a:r>
            <a:endParaRPr lang="en-US" sz="32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32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Georgia" panose="02040502050405020303" pitchFamily="18" charset="0"/>
              </a:rPr>
              <a:t>What are we Covering in Module </a:t>
            </a:r>
            <a:r>
              <a:rPr lang="en-US" b="1" dirty="0" smtClean="0">
                <a:latin typeface="Georgia" panose="02040502050405020303" pitchFamily="18" charset="0"/>
              </a:rPr>
              <a:t>3?</a:t>
            </a:r>
            <a:endParaRPr lang="en-US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00050"/>
            <a:ext cx="11115675" cy="857250"/>
          </a:xfrm>
        </p:spPr>
        <p:txBody>
          <a:bodyPr/>
          <a:lstStyle/>
          <a:p>
            <a:pPr algn="ctr"/>
            <a:r>
              <a:rPr lang="en-US" sz="5400" b="1" dirty="0">
                <a:latin typeface="Cambria" pitchFamily="18" charset="0"/>
              </a:rPr>
              <a:t>TRENDING DATA</a:t>
            </a:r>
            <a:endParaRPr lang="en-US" sz="54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04927"/>
            <a:ext cx="11487150" cy="5324475"/>
          </a:xfrm>
        </p:spPr>
        <p:txBody>
          <a:bodyPr/>
          <a:lstStyle/>
          <a:p>
            <a:r>
              <a:rPr lang="en-US" sz="3600" dirty="0">
                <a:latin typeface="Cambria" pitchFamily="18" charset="0"/>
              </a:rPr>
              <a:t>What’s the next big thing in information marketing &amp; specifically in the area of creating high end programs? </a:t>
            </a:r>
            <a:endParaRPr lang="en-US" sz="3600" dirty="0">
              <a:latin typeface="Cambria" pitchFamily="18" charset="0"/>
            </a:endParaRPr>
          </a:p>
          <a:p>
            <a:r>
              <a:rPr lang="en-US" sz="3600" dirty="0">
                <a:latin typeface="Cambria" pitchFamily="18" charset="0"/>
              </a:rPr>
              <a:t>(Entrepreneurial Training/Certification </a:t>
            </a:r>
            <a:r>
              <a:rPr lang="en-US" sz="3600" dirty="0">
                <a:latin typeface="Cambria" pitchFamily="18" charset="0"/>
              </a:rPr>
              <a:t>&amp; Co-Branding)</a:t>
            </a:r>
            <a:endParaRPr lang="en-CA" sz="3600" dirty="0">
              <a:latin typeface="Cambria" pitchFamily="18" charset="0"/>
            </a:endParaRP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3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39" y="914412"/>
            <a:ext cx="7493000" cy="5073650"/>
          </a:xfrm>
        </p:spPr>
        <p:txBody>
          <a:bodyPr>
            <a:noAutofit/>
          </a:bodyPr>
          <a:lstStyle/>
          <a:p>
            <a:pPr indent="0"/>
            <a:r>
              <a:rPr lang="en-CA" sz="5400" dirty="0">
                <a:latin typeface="Cambria" pitchFamily="18" charset="0"/>
              </a:rPr>
              <a:t>How to leverage </a:t>
            </a:r>
            <a:br>
              <a:rPr lang="en-CA" sz="5400" dirty="0">
                <a:latin typeface="Cambria" pitchFamily="18" charset="0"/>
              </a:rPr>
            </a:br>
            <a:r>
              <a:rPr lang="en-CA" sz="5400" dirty="0">
                <a:latin typeface="Cambria" pitchFamily="18" charset="0"/>
              </a:rPr>
              <a:t>co-branding with a highly leveraged coaching process?</a:t>
            </a:r>
          </a:p>
          <a:p>
            <a:pPr indent="0"/>
            <a:r>
              <a:rPr lang="en-CA" sz="5400" dirty="0">
                <a:latin typeface="Cambria" pitchFamily="18" charset="0"/>
              </a:rPr>
              <a:t>A brand new industry has been born.</a:t>
            </a:r>
            <a:endParaRPr lang="en-CA" sz="5400" dirty="0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87403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CA" sz="4500" b="1" dirty="0">
                <a:latin typeface="Cambria" pitchFamily="18" charset="0"/>
              </a:rPr>
              <a:t>What Is The Best Royalty Model For </a:t>
            </a:r>
            <a:br>
              <a:rPr lang="en-CA" sz="4500" b="1" dirty="0">
                <a:latin typeface="Cambria" pitchFamily="18" charset="0"/>
              </a:rPr>
            </a:br>
            <a:r>
              <a:rPr lang="en-CA" sz="4500" b="1" dirty="0">
                <a:latin typeface="Cambria" pitchFamily="18" charset="0"/>
              </a:rPr>
              <a:t>Coaches, Consultants &amp; Trainers?</a:t>
            </a:r>
            <a:endParaRPr lang="en-CA" sz="45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38" y="1600204"/>
            <a:ext cx="10972800" cy="3962399"/>
          </a:xfrm>
        </p:spPr>
        <p:txBody>
          <a:bodyPr>
            <a:normAutofit/>
          </a:bodyPr>
          <a:lstStyle/>
          <a:p>
            <a:pPr marL="685770" indent="-685770">
              <a:buFont typeface="+mj-lt"/>
              <a:buAutoNum type="arabicPeriod"/>
            </a:pPr>
            <a:r>
              <a:rPr lang="en-CA" sz="2700" dirty="0">
                <a:latin typeface="Cambria" pitchFamily="18" charset="0"/>
              </a:rPr>
              <a:t>Licensing prevents selling your services for premium prices.</a:t>
            </a:r>
          </a:p>
          <a:p>
            <a:pPr marL="685770" indent="-685770">
              <a:buFont typeface="+mj-lt"/>
              <a:buAutoNum type="arabicPeriod"/>
            </a:pPr>
            <a:r>
              <a:rPr lang="en-CA" sz="2700" dirty="0">
                <a:latin typeface="Cambria" pitchFamily="18" charset="0"/>
              </a:rPr>
              <a:t>Franchising is too expensive and restrictive to create a global coaching company.</a:t>
            </a:r>
          </a:p>
          <a:p>
            <a:pPr marL="685770" indent="-685770">
              <a:buFont typeface="+mj-lt"/>
              <a:buAutoNum type="arabicPeriod"/>
            </a:pPr>
            <a:r>
              <a:rPr lang="en-CA" sz="2700" dirty="0">
                <a:latin typeface="Cambria" pitchFamily="18" charset="0"/>
              </a:rPr>
              <a:t>Co-Branding overcomes the problems of licensing &amp; franchising models, and provides two (2) types of royalties.</a:t>
            </a:r>
            <a:endParaRPr lang="en-CA" sz="27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13" y="400050"/>
            <a:ext cx="10372725" cy="857250"/>
          </a:xfrm>
        </p:spPr>
        <p:txBody>
          <a:bodyPr/>
          <a:lstStyle/>
          <a:p>
            <a:pPr algn="ctr"/>
            <a:r>
              <a:rPr lang="en-US" sz="5400" b="1" dirty="0">
                <a:latin typeface="Cambria" pitchFamily="18" charset="0"/>
              </a:rPr>
              <a:t>#1 Position Strategy</a:t>
            </a:r>
            <a:endParaRPr lang="en-US" sz="5400" b="1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38" y="1600200"/>
            <a:ext cx="10972800" cy="50292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mbria" pitchFamily="18" charset="0"/>
              </a:rPr>
              <a:t>Make your mark in your industry and make it in a BIG WAY!</a:t>
            </a:r>
          </a:p>
          <a:p>
            <a:r>
              <a:rPr lang="en-US" sz="3600" dirty="0">
                <a:latin typeface="Cambria" pitchFamily="18" charset="0"/>
              </a:rPr>
              <a:t>The </a:t>
            </a:r>
            <a:r>
              <a:rPr lang="en-US" sz="3600" dirty="0">
                <a:latin typeface="Cambria" pitchFamily="18" charset="0"/>
              </a:rPr>
              <a:t>key to growing a massive world class </a:t>
            </a:r>
            <a:r>
              <a:rPr lang="en-US" sz="3600" dirty="0">
                <a:latin typeface="Cambria" pitchFamily="18" charset="0"/>
              </a:rPr>
              <a:t>advisory-based (coaching/consulting &amp; training) company </a:t>
            </a:r>
            <a:r>
              <a:rPr lang="en-US" sz="3600" dirty="0">
                <a:latin typeface="Cambria" pitchFamily="18" charset="0"/>
              </a:rPr>
              <a:t>is to become </a:t>
            </a:r>
            <a:r>
              <a:rPr lang="en-US" sz="3600" u="sng" dirty="0">
                <a:latin typeface="Cambria" pitchFamily="18" charset="0"/>
              </a:rPr>
              <a:t>part of their business that needs to be in place to operate</a:t>
            </a:r>
            <a:r>
              <a:rPr lang="en-US" sz="3600" dirty="0">
                <a:latin typeface="Cambria" pitchFamily="18" charset="0"/>
              </a:rPr>
              <a:t>.</a:t>
            </a:r>
          </a:p>
          <a:p>
            <a:pPr>
              <a:buNone/>
            </a:pPr>
            <a:endParaRPr lang="en-US" sz="3600" b="1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RR-final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E5441250-3534-421D-BA40-2A7C07509B75}" vid="{925044B5-7B79-4861-8FCC-23F182BE63A7}"/>
    </a:ext>
  </a:extLst>
</a:theme>
</file>

<file path=ppt/theme/theme2.xml><?xml version="1.0" encoding="utf-8"?>
<a:theme xmlns:a="http://schemas.openxmlformats.org/drawingml/2006/main" name="Title">
  <a:themeElements>
    <a:clrScheme name="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">
      <a:majorFont>
        <a:latin typeface="Arial Black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CRR-final Template</Template>
  <TotalTime>1456</TotalTime>
  <Words>868</Words>
  <Application>Microsoft Office PowerPoint</Application>
  <PresentationFormat>Custom</PresentationFormat>
  <Paragraphs>209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CRR-final Template</vt:lpstr>
      <vt:lpstr>Title</vt:lpstr>
      <vt:lpstr>PowerPoint Presentation</vt:lpstr>
      <vt:lpstr>PowerPoint Presentation</vt:lpstr>
      <vt:lpstr>PowerPoint Presentation</vt:lpstr>
      <vt:lpstr>What We Covered in Module 2?</vt:lpstr>
      <vt:lpstr>What are we Covering in Module 3?</vt:lpstr>
      <vt:lpstr>TRENDING DATA</vt:lpstr>
      <vt:lpstr>PowerPoint Presentation</vt:lpstr>
      <vt:lpstr>What Is The Best Royalty Model For  Coaches, Consultants &amp; Trainers?</vt:lpstr>
      <vt:lpstr>#1 Position Strategy</vt:lpstr>
      <vt:lpstr>Best Strategies</vt:lpstr>
      <vt:lpstr>PowerPoint Presentation</vt:lpstr>
      <vt:lpstr>#1 Position: Coaching &amp; Co-Branding™</vt:lpstr>
      <vt:lpstr>#1 Position: Coaching &amp; Co-Branding™</vt:lpstr>
      <vt:lpstr>#1 Position: Coaching &amp; Co-Branding™</vt:lpstr>
      <vt:lpstr>Why Have a Certification Program</vt:lpstr>
      <vt:lpstr>#1 Position: Coaching &amp; Co-Branding™</vt:lpstr>
      <vt:lpstr>#1 Position: Coaching &amp; Co-Branding™</vt:lpstr>
      <vt:lpstr>#1 Position: Coaching &amp; Co-Branding™</vt:lpstr>
      <vt:lpstr>How to Create Dependable Royalties</vt:lpstr>
      <vt:lpstr>Five Critical Keys to Co-Branding Success</vt:lpstr>
      <vt:lpstr>5 Tips To A Co-Branding Agreement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Create Assessment Tools to Create Trusted Advisory Status In Your Industry</dc:title>
  <dc:creator>Glenn Laptop</dc:creator>
  <cp:lastModifiedBy>Glenn Laptop</cp:lastModifiedBy>
  <cp:revision>123</cp:revision>
  <dcterms:created xsi:type="dcterms:W3CDTF">2015-09-10T14:07:49Z</dcterms:created>
  <dcterms:modified xsi:type="dcterms:W3CDTF">2015-12-10T15:34:07Z</dcterms:modified>
</cp:coreProperties>
</file>