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3" r:id="rId2"/>
    <p:sldId id="308" r:id="rId3"/>
    <p:sldId id="284" r:id="rId4"/>
    <p:sldId id="285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941" autoAdjust="0"/>
    <p:restoredTop sz="94660"/>
  </p:normalViewPr>
  <p:slideViewPr>
    <p:cSldViewPr snapToGrid="0">
      <p:cViewPr>
        <p:scale>
          <a:sx n="77" d="100"/>
          <a:sy n="77" d="100"/>
        </p:scale>
        <p:origin x="-25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C45AF-4536-42BD-A8E7-05059A83443F}" type="datetimeFigureOut">
              <a:rPr lang="en-CA" smtClean="0"/>
              <a:t>08/10/2015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05B7-6637-4EFD-870B-6EAC2C82DA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1338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D66327-4D48-4A6D-B7ED-C5C6FB9179C2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D4D78AA-6A05-407A-9EFF-8C0EB2C89522}" type="slidenum">
              <a:rPr lang="en-US" sz="1200"/>
              <a:pPr algn="r"/>
              <a:t>1</a:t>
            </a:fld>
            <a:endParaRPr lang="en-US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7834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2226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0200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8/10/2015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80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941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172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8/10/2015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619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8/10/2015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579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8/10/2015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879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8/10/2015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483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8/10/2015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247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8/10/2015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834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607C6-CF80-4C99-8237-D42EC05F4A10}" type="datetimeFigureOut">
              <a:rPr lang="en-AU" smtClean="0"/>
              <a:pPr/>
              <a:t>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88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3" name="Text Box 3"/>
          <p:cNvSpPr txBox="1">
            <a:spLocks noChangeArrowheads="1"/>
          </p:cNvSpPr>
          <p:nvPr/>
        </p:nvSpPr>
        <p:spPr bwMode="auto">
          <a:xfrm>
            <a:off x="1102497" y="1091514"/>
            <a:ext cx="9448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b="1" u="sng" dirty="0" smtClean="0"/>
              <a:t>KEYNOTE RICHES™</a:t>
            </a:r>
            <a:r>
              <a:rPr lang="en-US" sz="4800" b="1" dirty="0" smtClean="0"/>
              <a:t>:</a:t>
            </a:r>
          </a:p>
          <a:p>
            <a:pPr algn="ctr"/>
            <a:r>
              <a:rPr lang="en-US" sz="4800" dirty="0" smtClean="0">
                <a:latin typeface="Georgia" panose="02040502050405020303" pitchFamily="18" charset="0"/>
              </a:rPr>
              <a:t>This </a:t>
            </a:r>
            <a:r>
              <a:rPr lang="en-US" sz="4800" dirty="0">
                <a:latin typeface="Georgia" panose="02040502050405020303" pitchFamily="18" charset="0"/>
              </a:rPr>
              <a:t>"Below The Radar" System Will Have You Deliver </a:t>
            </a:r>
            <a:r>
              <a:rPr lang="en-US" sz="4800" u="sng" dirty="0">
                <a:latin typeface="Georgia" panose="02040502050405020303" pitchFamily="18" charset="0"/>
              </a:rPr>
              <a:t>Your Next Keynote</a:t>
            </a:r>
            <a:r>
              <a:rPr lang="en-US" sz="4800" dirty="0">
                <a:latin typeface="Georgia" panose="02040502050405020303" pitchFamily="18" charset="0"/>
              </a:rPr>
              <a:t> Presentation So That You Can Easily Sell Your High End Programs</a:t>
            </a:r>
            <a:r>
              <a:rPr lang="en-US" dirty="0">
                <a:latin typeface="Georgia" panose="02040502050405020303" pitchFamily="18" charset="0"/>
              </a:rPr>
              <a:t>. </a:t>
            </a:r>
            <a:endParaRPr lang="en-US" sz="4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67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40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40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3600" b="1" dirty="0">
                <a:latin typeface="Georgia" panose="02040502050405020303" pitchFamily="18" charset="0"/>
              </a:rPr>
              <a:t>	</a:t>
            </a:r>
            <a:r>
              <a:rPr lang="en-US" sz="3600" b="1" u="sng" dirty="0">
                <a:latin typeface="Georgia" pitchFamily="18" charset="0"/>
              </a:rPr>
              <a:t>Part II</a:t>
            </a:r>
            <a:r>
              <a:rPr lang="en-US" sz="3600" b="1" dirty="0">
                <a:latin typeface="Georgia" pitchFamily="18" charset="0"/>
              </a:rPr>
              <a:t>: 10 Critical Stealth Principles To Embed A Totally “Below the Radar” Sales System Inside Of Your Educational Process:</a:t>
            </a:r>
          </a:p>
        </p:txBody>
      </p:sp>
    </p:spTree>
    <p:extLst>
      <p:ext uri="{BB962C8B-B14F-4D97-AF65-F5344CB8AC3E}">
        <p14:creationId xmlns:p14="http://schemas.microsoft.com/office/powerpoint/2010/main" val="151677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eorgia" panose="02040502050405020303" pitchFamily="18" charset="0"/>
              </a:rPr>
              <a:t>10 </a:t>
            </a:r>
            <a:r>
              <a:rPr lang="en-US" b="1" dirty="0" smtClean="0">
                <a:latin typeface="Georgia" panose="02040502050405020303" pitchFamily="18" charset="0"/>
              </a:rPr>
              <a:t>Education-Based Marketing Principles</a:t>
            </a:r>
            <a:r>
              <a:rPr lang="en-US" b="1" dirty="0">
                <a:latin typeface="Georgia" panose="02040502050405020303" pitchFamily="18" charset="0"/>
              </a:rPr>
              <a:t>…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 sz="3600" b="1"/>
          </a:p>
          <a:p>
            <a:pPr>
              <a:buFont typeface="Wingdings" pitchFamily="2" charset="2"/>
              <a:buNone/>
            </a:pPr>
            <a:r>
              <a:rPr lang="en-US" sz="3200" b="1"/>
              <a:t>[1] 	Anticipation &gt; Confidence</a:t>
            </a:r>
          </a:p>
          <a:p>
            <a:pPr>
              <a:buFont typeface="Wingdings" pitchFamily="2" charset="2"/>
              <a:buNone/>
            </a:pPr>
            <a:endParaRPr lang="en-US" sz="3200" b="1"/>
          </a:p>
          <a:p>
            <a:pPr>
              <a:buFont typeface="Wingdings" pitchFamily="2" charset="2"/>
              <a:buNone/>
            </a:pPr>
            <a:r>
              <a:rPr lang="en-US" sz="3200" b="1"/>
              <a:t>[2] 	Urgency &gt; Importance</a:t>
            </a:r>
            <a:r>
              <a:rPr lang="en-US" sz="36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728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3600" b="1" dirty="0"/>
          </a:p>
          <a:p>
            <a:pPr>
              <a:buFont typeface="Wingdings" pitchFamily="2" charset="2"/>
              <a:buNone/>
            </a:pPr>
            <a:r>
              <a:rPr lang="en-US" sz="3200" b="1" dirty="0"/>
              <a:t>[3] 	Who are my competitors</a:t>
            </a:r>
            <a:r>
              <a:rPr lang="en-US" sz="3200" b="1" dirty="0" smtClean="0"/>
              <a:t>? And </a:t>
            </a:r>
            <a:r>
              <a:rPr lang="en-US" sz="3200" b="1" dirty="0"/>
              <a:t>how can eliminate them?</a:t>
            </a:r>
          </a:p>
          <a:p>
            <a:pPr>
              <a:buFont typeface="Wingdings" pitchFamily="2" charset="2"/>
              <a:buNone/>
            </a:pPr>
            <a:endParaRPr lang="en-US" sz="3200" b="1" dirty="0"/>
          </a:p>
          <a:p>
            <a:pPr>
              <a:buFont typeface="Wingdings" pitchFamily="2" charset="2"/>
              <a:buNone/>
            </a:pPr>
            <a:r>
              <a:rPr lang="en-US" sz="3200" b="1" dirty="0"/>
              <a:t>[4] 	What are the key questions my </a:t>
            </a:r>
            <a:r>
              <a:rPr lang="en-US" sz="3200" b="1" dirty="0" smtClean="0"/>
              <a:t>target </a:t>
            </a:r>
            <a:r>
              <a:rPr lang="en-US" sz="3200" b="1" dirty="0"/>
              <a:t>market really needs to 	consider?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latin typeface="Georgia" panose="02040502050405020303" pitchFamily="18" charset="0"/>
              </a:rPr>
              <a:t>10 Education-Based Marketing Principles…</a:t>
            </a:r>
            <a:endParaRPr lang="en-US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99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3600" b="1" dirty="0"/>
          </a:p>
          <a:p>
            <a:pPr>
              <a:buFont typeface="Wingdings" pitchFamily="2" charset="2"/>
              <a:buNone/>
            </a:pPr>
            <a:r>
              <a:rPr lang="en-US" sz="3200" b="1" dirty="0"/>
              <a:t>[5] 	What principles can I create </a:t>
            </a:r>
            <a:r>
              <a:rPr lang="en-US" sz="3200" b="1" dirty="0" smtClean="0"/>
              <a:t>as quotes?</a:t>
            </a:r>
            <a:endParaRPr lang="en-US" sz="3200" b="1" dirty="0"/>
          </a:p>
          <a:p>
            <a:pPr>
              <a:buFont typeface="Wingdings" pitchFamily="2" charset="2"/>
              <a:buNone/>
            </a:pPr>
            <a:endParaRPr lang="en-US" sz="3200" b="1" dirty="0"/>
          </a:p>
          <a:p>
            <a:pPr>
              <a:buFont typeface="Wingdings" pitchFamily="2" charset="2"/>
              <a:buNone/>
            </a:pPr>
            <a:r>
              <a:rPr lang="en-US" sz="3200" b="1" dirty="0"/>
              <a:t>[6] 	Voice Inflection / Body Language in </a:t>
            </a:r>
            <a:r>
              <a:rPr lang="en-US" sz="3200" b="1" dirty="0" smtClean="0"/>
              <a:t>communication</a:t>
            </a:r>
            <a:endParaRPr lang="en-US" sz="3200" b="1" dirty="0"/>
          </a:p>
          <a:p>
            <a:pPr>
              <a:buFont typeface="Wingdings" pitchFamily="2" charset="2"/>
              <a:buNone/>
            </a:pPr>
            <a:endParaRPr lang="en-US" sz="32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latin typeface="Georgia" panose="02040502050405020303" pitchFamily="18" charset="0"/>
              </a:rPr>
              <a:t>10 Education-Based Marketing Principles…</a:t>
            </a:r>
            <a:endParaRPr lang="en-US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78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3600" b="1"/>
          </a:p>
          <a:p>
            <a:pPr>
              <a:buFont typeface="Wingdings" pitchFamily="2" charset="2"/>
              <a:buNone/>
            </a:pPr>
            <a:endParaRPr lang="en-US" sz="3600" b="1"/>
          </a:p>
          <a:p>
            <a:pPr>
              <a:buFont typeface="Wingdings" pitchFamily="2" charset="2"/>
              <a:buNone/>
            </a:pPr>
            <a:r>
              <a:rPr lang="en-US" sz="3200" b="1"/>
              <a:t>[7] 	PCA Process (Context &gt; Content)</a:t>
            </a:r>
          </a:p>
          <a:p>
            <a:pPr>
              <a:buFont typeface="Wingdings" pitchFamily="2" charset="2"/>
              <a:buNone/>
            </a:pPr>
            <a:endParaRPr lang="en-US" sz="3200" b="1"/>
          </a:p>
          <a:p>
            <a:pPr>
              <a:buFont typeface="Wingdings" pitchFamily="2" charset="2"/>
              <a:buNone/>
            </a:pPr>
            <a:r>
              <a:rPr lang="en-US" sz="3200" b="1"/>
              <a:t>[8] 	QSE Process (Context &gt; Content)</a:t>
            </a:r>
          </a:p>
          <a:p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latin typeface="Georgia" panose="02040502050405020303" pitchFamily="18" charset="0"/>
              </a:rPr>
              <a:t>10 </a:t>
            </a:r>
            <a:r>
              <a:rPr lang="en-US" b="1" dirty="0" smtClean="0">
                <a:latin typeface="Georgia" panose="02040502050405020303" pitchFamily="18" charset="0"/>
              </a:rPr>
              <a:t>Education-Based Marketing Principles</a:t>
            </a:r>
            <a:r>
              <a:rPr lang="en-US" b="1" dirty="0">
                <a:latin typeface="Georgia" panose="02040502050405020303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6187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7838" y="1719263"/>
            <a:ext cx="10354962" cy="44116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/>
              <a:t>[9]</a:t>
            </a:r>
            <a:r>
              <a:rPr lang="en-US" sz="1800" b="1" dirty="0"/>
              <a:t> 	</a:t>
            </a:r>
            <a:r>
              <a:rPr lang="en-US" sz="2800" b="1" dirty="0"/>
              <a:t>How can I build emotional connection </a:t>
            </a:r>
            <a:r>
              <a:rPr lang="en-US" sz="2800" b="1" dirty="0" smtClean="0"/>
              <a:t>with </a:t>
            </a:r>
            <a:r>
              <a:rPr lang="en-US" sz="2800" b="1" dirty="0"/>
              <a:t>my market place – What DE’s am I </a:t>
            </a:r>
            <a:r>
              <a:rPr lang="en-US" sz="2800" b="1" dirty="0" smtClean="0"/>
              <a:t>going </a:t>
            </a:r>
            <a:r>
              <a:rPr lang="en-US" sz="2800" b="1" dirty="0"/>
              <a:t>to use?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/>
              <a:t>[10]</a:t>
            </a:r>
            <a:r>
              <a:rPr lang="en-US" sz="1800" b="1" dirty="0"/>
              <a:t> 	</a:t>
            </a:r>
            <a:r>
              <a:rPr lang="en-US" sz="2800" b="1" dirty="0"/>
              <a:t>What is the key action step I want my </a:t>
            </a:r>
            <a:r>
              <a:rPr lang="en-US" sz="2800" b="1" dirty="0" smtClean="0"/>
              <a:t>audience </a:t>
            </a:r>
            <a:r>
              <a:rPr lang="en-US" sz="2800" b="1" dirty="0"/>
              <a:t>to take and how can I build </a:t>
            </a:r>
            <a:r>
              <a:rPr lang="en-US" sz="2800" b="1" dirty="0" smtClean="0"/>
              <a:t>congruency </a:t>
            </a:r>
            <a:r>
              <a:rPr lang="en-US" sz="2800" b="1" dirty="0"/>
              <a:t>during my entire keynote </a:t>
            </a:r>
            <a:r>
              <a:rPr lang="en-US" sz="2800" b="1" dirty="0" smtClean="0"/>
              <a:t>that </a:t>
            </a:r>
            <a:r>
              <a:rPr lang="en-US" sz="2800" b="1" dirty="0"/>
              <a:t>builds toward this like a crescendo?</a:t>
            </a:r>
            <a:r>
              <a:rPr lang="en-US" sz="2000" b="1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1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(What is the One Key action step I want my audience to take?)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latin typeface="Georgia" panose="02040502050405020303" pitchFamily="18" charset="0"/>
              </a:rPr>
              <a:t>10 </a:t>
            </a:r>
            <a:r>
              <a:rPr lang="en-US" b="1" dirty="0" smtClean="0">
                <a:latin typeface="Georgia" panose="02040502050405020303" pitchFamily="18" charset="0"/>
              </a:rPr>
              <a:t>Education-Based Marketing Principles</a:t>
            </a:r>
            <a:r>
              <a:rPr lang="en-US" b="1" dirty="0">
                <a:latin typeface="Georgia" panose="02040502050405020303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9269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3600" b="1" dirty="0">
                <a:latin typeface="Georgia" panose="02040502050405020303" pitchFamily="18" charset="0"/>
              </a:rPr>
              <a:t>	</a:t>
            </a:r>
            <a:r>
              <a:rPr lang="en-US" sz="3600" b="1" u="sng" dirty="0">
                <a:latin typeface="Georgia" pitchFamily="18" charset="0"/>
              </a:rPr>
              <a:t>Part </a:t>
            </a:r>
            <a:r>
              <a:rPr lang="en-US" sz="3600" b="1" u="sng" dirty="0" smtClean="0">
                <a:latin typeface="Georgia" pitchFamily="18" charset="0"/>
              </a:rPr>
              <a:t>I</a:t>
            </a:r>
            <a:r>
              <a:rPr lang="en-US" sz="3600" b="1" dirty="0" smtClean="0">
                <a:latin typeface="Georgia" pitchFamily="18" charset="0"/>
              </a:rPr>
              <a:t>: The Purpose of a Keynote…</a:t>
            </a:r>
            <a:endParaRPr lang="en-US" sz="36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48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4417" y="476251"/>
            <a:ext cx="10058400" cy="576263"/>
          </a:xfrm>
        </p:spPr>
        <p:txBody>
          <a:bodyPr/>
          <a:lstStyle/>
          <a:p>
            <a:r>
              <a:rPr lang="en-US" sz="3300" b="1" u="sng" dirty="0">
                <a:latin typeface="Georgia" pitchFamily="18" charset="0"/>
              </a:rPr>
              <a:t>Part I</a:t>
            </a:r>
            <a:r>
              <a:rPr lang="en-US" sz="3300" b="1" dirty="0">
                <a:latin typeface="Georgia" pitchFamily="18" charset="0"/>
              </a:rPr>
              <a:t>: The Purpose of Keynoting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None/>
            </a:pPr>
            <a:r>
              <a:rPr lang="en-US" dirty="0"/>
              <a:t>	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 sz="3600" dirty="0">
                <a:latin typeface="Georgia" pitchFamily="18" charset="0"/>
              </a:rPr>
              <a:t>	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 sz="3600" b="1" dirty="0">
                <a:latin typeface="Georgia" pitchFamily="18" charset="0"/>
              </a:rPr>
              <a:t>	</a:t>
            </a:r>
            <a:r>
              <a:rPr lang="en-US" sz="4000" b="1" dirty="0">
                <a:latin typeface="Georgia" pitchFamily="18" charset="0"/>
              </a:rPr>
              <a:t>Deliver an assessment to your audience</a:t>
            </a:r>
            <a:r>
              <a:rPr lang="en-US" sz="4000" dirty="0">
                <a:latin typeface="Georgia" pitchFamily="18" charset="0"/>
              </a:rPr>
              <a:t>.</a:t>
            </a:r>
            <a:r>
              <a:rPr lang="en-US" sz="2800" dirty="0">
                <a:latin typeface="Georgia" pitchFamily="18" charset="0"/>
              </a:rPr>
              <a:t> </a:t>
            </a:r>
            <a:r>
              <a:rPr lang="en-US" dirty="0"/>
              <a:t> 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1448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Georgia" pitchFamily="18" charset="0"/>
              </a:rPr>
              <a:t>Your responsibility inside of this assessment is five-fold: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/>
            <a:endParaRPr lang="en-US" dirty="0"/>
          </a:p>
          <a:p>
            <a:pPr marL="571500" indent="-571500">
              <a:buFont typeface="Wingdings" pitchFamily="2" charset="2"/>
              <a:buNone/>
            </a:pPr>
            <a:endParaRPr lang="en-US" b="1" dirty="0"/>
          </a:p>
          <a:p>
            <a:pPr marL="571500" indent="-571500">
              <a:buFont typeface="Wingdings" pitchFamily="2" charset="2"/>
              <a:buNone/>
            </a:pPr>
            <a:r>
              <a:rPr lang="en-US" sz="3600" b="1" dirty="0"/>
              <a:t>[1]</a:t>
            </a:r>
            <a:r>
              <a:rPr lang="en-US" dirty="0"/>
              <a:t>		</a:t>
            </a:r>
            <a:r>
              <a:rPr lang="en-US" sz="3200" b="1" dirty="0">
                <a:latin typeface="Georgia" pitchFamily="18" charset="0"/>
              </a:rPr>
              <a:t>To help them feel the totality of </a:t>
            </a:r>
            <a:r>
              <a:rPr lang="en-US" sz="3200" b="1" dirty="0" smtClean="0">
                <a:latin typeface="Georgia" pitchFamily="18" charset="0"/>
              </a:rPr>
              <a:t>their </a:t>
            </a:r>
            <a:r>
              <a:rPr lang="en-US" sz="3200" b="1" dirty="0">
                <a:latin typeface="Georgia" pitchFamily="18" charset="0"/>
              </a:rPr>
              <a:t>pain.</a:t>
            </a:r>
          </a:p>
          <a:p>
            <a:pPr marL="571500" indent="-571500"/>
            <a:endParaRPr lang="en-US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89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Georgia" pitchFamily="18" charset="0"/>
              </a:rPr>
              <a:t>Your responsibility inside of this assessment is five-fold: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4417" y="1700213"/>
            <a:ext cx="10972800" cy="44116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sz="3600" b="1" dirty="0"/>
              <a:t>[2]</a:t>
            </a:r>
            <a:r>
              <a:rPr lang="en-US" dirty="0"/>
              <a:t>	</a:t>
            </a:r>
            <a:r>
              <a:rPr lang="en-US" sz="3200" b="1" dirty="0">
                <a:latin typeface="Georgia" pitchFamily="18" charset="0"/>
              </a:rPr>
              <a:t>Eliminate any perceived threats </a:t>
            </a:r>
            <a:r>
              <a:rPr lang="en-US" sz="3200" b="1" dirty="0" smtClean="0">
                <a:latin typeface="Georgia" pitchFamily="18" charset="0"/>
              </a:rPr>
              <a:t>in </a:t>
            </a:r>
            <a:r>
              <a:rPr lang="en-US" sz="3200" b="1" dirty="0">
                <a:latin typeface="Georgia" pitchFamily="18" charset="0"/>
              </a:rPr>
              <a:t>the market </a:t>
            </a:r>
            <a:r>
              <a:rPr lang="en-US" sz="3200" b="1" dirty="0" smtClean="0">
                <a:latin typeface="Georgia" pitchFamily="18" charset="0"/>
              </a:rPr>
              <a:t>place—</a:t>
            </a:r>
            <a:r>
              <a:rPr lang="en-US" sz="3200" b="1" dirty="0" err="1" smtClean="0">
                <a:latin typeface="Georgia" pitchFamily="18" charset="0"/>
              </a:rPr>
              <a:t>ie</a:t>
            </a:r>
            <a:r>
              <a:rPr lang="en-US" sz="3200" b="1" dirty="0" smtClean="0">
                <a:latin typeface="Georgia" pitchFamily="18" charset="0"/>
              </a:rPr>
              <a:t>. </a:t>
            </a:r>
            <a:r>
              <a:rPr lang="en-US" sz="3200" b="1" dirty="0">
                <a:latin typeface="Georgia" pitchFamily="18" charset="0"/>
              </a:rPr>
              <a:t>your </a:t>
            </a:r>
            <a:r>
              <a:rPr lang="en-US" sz="3200" b="1" dirty="0" smtClean="0">
                <a:latin typeface="Georgia" pitchFamily="18" charset="0"/>
              </a:rPr>
              <a:t>competition</a:t>
            </a:r>
            <a:r>
              <a:rPr lang="en-US" sz="3200" b="1" dirty="0">
                <a:latin typeface="Georgia" pitchFamily="18" charset="0"/>
              </a:rPr>
              <a:t>.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045633" y="3246438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75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Georgia" pitchFamily="18" charset="0"/>
              </a:rPr>
              <a:t>Your responsibility inside of this assessment is five-fold: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838" y="1825625"/>
            <a:ext cx="10735962" cy="43513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3600" b="1" dirty="0"/>
          </a:p>
          <a:p>
            <a:pPr>
              <a:buFont typeface="Wingdings" pitchFamily="2" charset="2"/>
              <a:buNone/>
            </a:pP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[</a:t>
            </a:r>
            <a:r>
              <a:rPr lang="en-US" sz="3600" b="1" dirty="0"/>
              <a:t>3]</a:t>
            </a:r>
            <a:r>
              <a:rPr lang="en-US" dirty="0"/>
              <a:t>	</a:t>
            </a:r>
            <a:r>
              <a:rPr lang="en-US" sz="3200" b="1" dirty="0">
                <a:latin typeface="Georgia" pitchFamily="18" charset="0"/>
              </a:rPr>
              <a:t>Get your target market to see, 	hear and feel your answer to </a:t>
            </a:r>
            <a:r>
              <a:rPr lang="en-US" sz="3200" b="1" dirty="0" smtClean="0">
                <a:latin typeface="Georgia" pitchFamily="18" charset="0"/>
              </a:rPr>
              <a:t>their</a:t>
            </a:r>
            <a:r>
              <a:rPr lang="en-US" sz="3200" b="1" dirty="0">
                <a:latin typeface="Georgia" pitchFamily="18" charset="0"/>
              </a:rPr>
              <a:t>	specific problem.</a:t>
            </a:r>
          </a:p>
        </p:txBody>
      </p:sp>
    </p:spTree>
    <p:extLst>
      <p:ext uri="{BB962C8B-B14F-4D97-AF65-F5344CB8AC3E}">
        <p14:creationId xmlns:p14="http://schemas.microsoft.com/office/powerpoint/2010/main" val="250076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Georgia" pitchFamily="18" charset="0"/>
              </a:rPr>
              <a:t>Your responsibility inside of this assessment is five-fold: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3600" b="1" dirty="0"/>
          </a:p>
          <a:p>
            <a:pPr>
              <a:buFont typeface="Wingdings" pitchFamily="2" charset="2"/>
              <a:buNone/>
            </a:pPr>
            <a:endParaRPr lang="en-US" sz="3600" b="1" dirty="0"/>
          </a:p>
          <a:p>
            <a:pPr>
              <a:buFont typeface="Wingdings" pitchFamily="2" charset="2"/>
              <a:buNone/>
            </a:pPr>
            <a:r>
              <a:rPr lang="en-US" sz="3600" b="1" dirty="0"/>
              <a:t>[4]</a:t>
            </a:r>
            <a:r>
              <a:rPr lang="en-US" dirty="0"/>
              <a:t> 	</a:t>
            </a:r>
            <a:r>
              <a:rPr lang="en-US" sz="3200" b="1" dirty="0">
                <a:latin typeface="Georgia" pitchFamily="18" charset="0"/>
              </a:rPr>
              <a:t>Get them to do something.</a:t>
            </a:r>
          </a:p>
        </p:txBody>
      </p:sp>
    </p:spTree>
    <p:extLst>
      <p:ext uri="{BB962C8B-B14F-4D97-AF65-F5344CB8AC3E}">
        <p14:creationId xmlns:p14="http://schemas.microsoft.com/office/powerpoint/2010/main" val="118281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Georgia" pitchFamily="18" charset="0"/>
              </a:rPr>
              <a:t>Your responsibility inside of this assessment is five-fold: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3600" b="1" dirty="0"/>
          </a:p>
          <a:p>
            <a:pPr>
              <a:buFont typeface="Wingdings" pitchFamily="2" charset="2"/>
              <a:buNone/>
            </a:pPr>
            <a:endParaRPr lang="en-US" sz="3600" b="1" dirty="0"/>
          </a:p>
          <a:p>
            <a:pPr>
              <a:buFont typeface="Wingdings" pitchFamily="2" charset="2"/>
              <a:buNone/>
            </a:pPr>
            <a:r>
              <a:rPr lang="en-US" sz="3600" b="1" dirty="0"/>
              <a:t>[5]</a:t>
            </a:r>
            <a:r>
              <a:rPr lang="en-US" dirty="0"/>
              <a:t>	</a:t>
            </a:r>
            <a:r>
              <a:rPr lang="en-US" sz="3200" b="1" dirty="0">
                <a:latin typeface="Georgia" pitchFamily="18" charset="0"/>
              </a:rPr>
              <a:t>And see you as their only option </a:t>
            </a:r>
            <a:r>
              <a:rPr lang="en-US" sz="3200" b="1" dirty="0" smtClean="0">
                <a:latin typeface="Georgia" pitchFamily="18" charset="0"/>
              </a:rPr>
              <a:t>for </a:t>
            </a:r>
            <a:r>
              <a:rPr lang="en-US" sz="3200" b="1" dirty="0">
                <a:latin typeface="Georgia" pitchFamily="18" charset="0"/>
              </a:rPr>
              <a:t>long term assistance.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194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24416" y="765175"/>
            <a:ext cx="11151573" cy="12954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Georgia" panose="02040502050405020303" pitchFamily="18" charset="0"/>
              </a:rPr>
              <a:t>2 Fundamental Concepts About Why You Must Have A Sales Process Embedded In Your </a:t>
            </a:r>
            <a:r>
              <a:rPr lang="en-US" sz="3600" b="1" dirty="0" smtClean="0">
                <a:latin typeface="Georgia" panose="02040502050405020303" pitchFamily="18" charset="0"/>
              </a:rPr>
              <a:t>Keynote</a:t>
            </a:r>
            <a:r>
              <a:rPr lang="en-US" sz="3600" b="1" dirty="0">
                <a:latin typeface="Georgia" panose="02040502050405020303" pitchFamily="18" charset="0"/>
              </a:rPr>
              <a:t>.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sz="3600" b="1" dirty="0">
              <a:latin typeface="Georgia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3600" b="1" dirty="0">
                <a:latin typeface="Georgia" pitchFamily="18" charset="0"/>
              </a:rPr>
              <a:t>[1] </a:t>
            </a:r>
            <a:r>
              <a:rPr lang="en-US" sz="3200" b="1" dirty="0">
                <a:latin typeface="Georgia" pitchFamily="18" charset="0"/>
              </a:rPr>
              <a:t>Marketing is the greatest form of </a:t>
            </a:r>
            <a:r>
              <a:rPr lang="en-US" sz="3200" b="1" dirty="0" smtClean="0">
                <a:latin typeface="Georgia" pitchFamily="18" charset="0"/>
              </a:rPr>
              <a:t>influence</a:t>
            </a:r>
            <a:r>
              <a:rPr lang="en-US" sz="3200" b="1" dirty="0">
                <a:latin typeface="Georgia" pitchFamily="18" charset="0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en-US" sz="3200" b="1" dirty="0">
              <a:latin typeface="Georgia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3600" b="1" dirty="0">
                <a:latin typeface="Georgia" pitchFamily="18" charset="0"/>
              </a:rPr>
              <a:t>[2]	</a:t>
            </a:r>
            <a:r>
              <a:rPr lang="en-US" sz="3200" b="1" dirty="0">
                <a:latin typeface="Georgia" pitchFamily="18" charset="0"/>
              </a:rPr>
              <a:t>Sales is the greatest method </a:t>
            </a:r>
            <a:r>
              <a:rPr lang="en-US" sz="3200" b="1" dirty="0" smtClean="0">
                <a:latin typeface="Georgia" pitchFamily="18" charset="0"/>
              </a:rPr>
              <a:t>to</a:t>
            </a:r>
            <a:r>
              <a:rPr lang="en-US" sz="3200" b="1" dirty="0">
                <a:latin typeface="Georgia" pitchFamily="18" charset="0"/>
              </a:rPr>
              <a:t>	changing </a:t>
            </a:r>
            <a:r>
              <a:rPr lang="en-US" sz="3200" b="1" dirty="0" smtClean="0">
                <a:latin typeface="Georgia" pitchFamily="18" charset="0"/>
              </a:rPr>
              <a:t>	lives</a:t>
            </a:r>
            <a:r>
              <a:rPr lang="en-US" sz="3200" b="1" dirty="0">
                <a:latin typeface="Georg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802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uiExpand="1" build="p"/>
    </p:bldLst>
  </p:timing>
</p:sld>
</file>

<file path=ppt/theme/theme1.xml><?xml version="1.0" encoding="utf-8"?>
<a:theme xmlns:a="http://schemas.openxmlformats.org/drawingml/2006/main" name="CRR-final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E5441250-3534-421D-BA40-2A7C07509B75}" vid="{925044B5-7B79-4861-8FCC-23F182BE63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CRR-final Template</Template>
  <TotalTime>474</TotalTime>
  <Words>167</Words>
  <Application>Microsoft Office PowerPoint</Application>
  <PresentationFormat>Custom</PresentationFormat>
  <Paragraphs>68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CRR-final Template</vt:lpstr>
      <vt:lpstr>PowerPoint Presentation</vt:lpstr>
      <vt:lpstr>PowerPoint Presentation</vt:lpstr>
      <vt:lpstr>Part I: The Purpose of Keynoting </vt:lpstr>
      <vt:lpstr>Your responsibility inside of this assessment is five-fold:</vt:lpstr>
      <vt:lpstr>Your responsibility inside of this assessment is five-fold:</vt:lpstr>
      <vt:lpstr>Your responsibility inside of this assessment is five-fold:</vt:lpstr>
      <vt:lpstr>Your responsibility inside of this assessment is five-fold:</vt:lpstr>
      <vt:lpstr>Your responsibility inside of this assessment is five-fold:</vt:lpstr>
      <vt:lpstr>2 Fundamental Concepts About Why You Must Have A Sales Process Embedded In Your Keynote.</vt:lpstr>
      <vt:lpstr>PowerPoint Presentation</vt:lpstr>
      <vt:lpstr>10 Education-Based Marketing Principles…</vt:lpstr>
      <vt:lpstr>PowerPoint Presentation</vt:lpstr>
      <vt:lpstr>PowerPoint Presentation</vt:lpstr>
      <vt:lpstr>10 Education-Based Marketing Principles…</vt:lpstr>
      <vt:lpstr>10 Education-Based Marketing Principles…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Create Assessment Tools to Create Trusted Advisory Status In Your Industry</dc:title>
  <dc:creator>Glenn Laptop</dc:creator>
  <cp:lastModifiedBy>Glenn Laptop</cp:lastModifiedBy>
  <cp:revision>53</cp:revision>
  <dcterms:created xsi:type="dcterms:W3CDTF">2015-09-10T14:07:49Z</dcterms:created>
  <dcterms:modified xsi:type="dcterms:W3CDTF">2015-10-09T01:09:13Z</dcterms:modified>
</cp:coreProperties>
</file>